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7" r:id="rId1"/>
  </p:sldMasterIdLst>
  <p:notesMasterIdLst>
    <p:notesMasterId r:id="rId65"/>
  </p:notesMasterIdLst>
  <p:sldIdLst>
    <p:sldId id="669" r:id="rId2"/>
    <p:sldId id="1052" r:id="rId3"/>
    <p:sldId id="1054" r:id="rId4"/>
    <p:sldId id="1055" r:id="rId5"/>
    <p:sldId id="1056" r:id="rId6"/>
    <p:sldId id="1057" r:id="rId7"/>
    <p:sldId id="1059" r:id="rId8"/>
    <p:sldId id="1053" r:id="rId9"/>
    <p:sldId id="1060" r:id="rId10"/>
    <p:sldId id="1061" r:id="rId11"/>
    <p:sldId id="1062" r:id="rId12"/>
    <p:sldId id="1063" r:id="rId13"/>
    <p:sldId id="1064" r:id="rId14"/>
    <p:sldId id="1065" r:id="rId15"/>
    <p:sldId id="1068" r:id="rId16"/>
    <p:sldId id="1067" r:id="rId17"/>
    <p:sldId id="901" r:id="rId18"/>
    <p:sldId id="1069" r:id="rId19"/>
    <p:sldId id="1058" r:id="rId20"/>
    <p:sldId id="1071" r:id="rId21"/>
    <p:sldId id="1072" r:id="rId22"/>
    <p:sldId id="1073" r:id="rId23"/>
    <p:sldId id="1074" r:id="rId24"/>
    <p:sldId id="1075" r:id="rId25"/>
    <p:sldId id="1070" r:id="rId26"/>
    <p:sldId id="1077" r:id="rId27"/>
    <p:sldId id="1078" r:id="rId28"/>
    <p:sldId id="1079" r:id="rId29"/>
    <p:sldId id="1080" r:id="rId30"/>
    <p:sldId id="1081" r:id="rId31"/>
    <p:sldId id="1082" r:id="rId32"/>
    <p:sldId id="1083" r:id="rId33"/>
    <p:sldId id="1084" r:id="rId34"/>
    <p:sldId id="1085" r:id="rId35"/>
    <p:sldId id="1086" r:id="rId36"/>
    <p:sldId id="1087" r:id="rId37"/>
    <p:sldId id="1088" r:id="rId38"/>
    <p:sldId id="1089" r:id="rId39"/>
    <p:sldId id="1090" r:id="rId40"/>
    <p:sldId id="1091" r:id="rId41"/>
    <p:sldId id="1092" r:id="rId42"/>
    <p:sldId id="1093" r:id="rId43"/>
    <p:sldId id="1096" r:id="rId44"/>
    <p:sldId id="1097" r:id="rId45"/>
    <p:sldId id="1099" r:id="rId46"/>
    <p:sldId id="1100" r:id="rId47"/>
    <p:sldId id="1101" r:id="rId48"/>
    <p:sldId id="1102" r:id="rId49"/>
    <p:sldId id="1105" r:id="rId50"/>
    <p:sldId id="1106" r:id="rId51"/>
    <p:sldId id="1107" r:id="rId52"/>
    <p:sldId id="1103" r:id="rId53"/>
    <p:sldId id="1108" r:id="rId54"/>
    <p:sldId id="1109" r:id="rId55"/>
    <p:sldId id="890" r:id="rId56"/>
    <p:sldId id="960" r:id="rId57"/>
    <p:sldId id="891" r:id="rId58"/>
    <p:sldId id="1110" r:id="rId59"/>
    <p:sldId id="1111" r:id="rId60"/>
    <p:sldId id="1112" r:id="rId61"/>
    <p:sldId id="1113" r:id="rId62"/>
    <p:sldId id="1114" r:id="rId63"/>
    <p:sldId id="781" r:id="rId64"/>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12" userDrawn="1">
          <p15:clr>
            <a:srgbClr val="A4A3A4"/>
          </p15:clr>
        </p15:guide>
        <p15:guide id="2" pos="14829" userDrawn="1">
          <p15:clr>
            <a:srgbClr val="A4A3A4"/>
          </p15:clr>
        </p15:guide>
        <p15:guide id="3" pos="527" userDrawn="1">
          <p15:clr>
            <a:srgbClr val="A4A3A4"/>
          </p15:clr>
        </p15:guide>
        <p15:guide id="5" orient="horz" pos="528" userDrawn="1">
          <p15:clr>
            <a:srgbClr val="A4A3A4"/>
          </p15:clr>
        </p15:guide>
        <p15:guide id="41" pos="7678" userDrawn="1">
          <p15:clr>
            <a:srgbClr val="A4A3A4"/>
          </p15:clr>
        </p15:guide>
        <p15:guide id="46" orient="horz" pos="43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CDC8"/>
    <a:srgbClr val="E0A71A"/>
    <a:srgbClr val="F89387"/>
    <a:srgbClr val="B9D9F3"/>
    <a:srgbClr val="BEE2D2"/>
    <a:srgbClr val="8FCFB6"/>
    <a:srgbClr val="EAF1FA"/>
    <a:srgbClr val="EBF7FF"/>
    <a:srgbClr val="FFFDE4"/>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05" autoAdjust="0"/>
    <p:restoredTop sz="86531" autoAdjust="0"/>
  </p:normalViewPr>
  <p:slideViewPr>
    <p:cSldViewPr snapToGrid="0" snapToObjects="1">
      <p:cViewPr varScale="1">
        <p:scale>
          <a:sx n="55" d="100"/>
          <a:sy n="55" d="100"/>
        </p:scale>
        <p:origin x="1712" y="208"/>
      </p:cViewPr>
      <p:guideLst>
        <p:guide orient="horz" pos="8112"/>
        <p:guide pos="14829"/>
        <p:guide pos="527"/>
        <p:guide orient="horz" pos="528"/>
        <p:guide pos="7678"/>
        <p:guide orient="horz" pos="4344"/>
      </p:guideLst>
    </p:cSldViewPr>
  </p:slideViewPr>
  <p:notesTextViewPr>
    <p:cViewPr>
      <p:scale>
        <a:sx n="75" d="100"/>
        <a:sy n="75" d="100"/>
      </p:scale>
      <p:origin x="0" y="0"/>
    </p:cViewPr>
  </p:notesTextViewPr>
  <p:sorterViewPr>
    <p:cViewPr>
      <p:scale>
        <a:sx n="24" d="100"/>
        <a:sy n="24"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Regular" charset="0"/>
              </a:defRPr>
            </a:lvl1pPr>
          </a:lstStyle>
          <a:p>
            <a:fld id="{EFC10EE1-B198-C942-8235-326C972CBB30}" type="datetimeFigureOut">
              <a:rPr lang="en-US" smtClean="0"/>
              <a:pPr/>
              <a:t>3/14/21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Regular"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Lato Regular" charset="0"/>
        <a:ea typeface="+mn-ea"/>
        <a:cs typeface="+mn-cs"/>
      </a:defRPr>
    </a:lvl1pPr>
    <a:lvl2pPr marL="914217" algn="l" defTabSz="914217" rtl="0" eaLnBrk="1" latinLnBrk="0" hangingPunct="1">
      <a:defRPr sz="2400" b="0" i="0" kern="1200">
        <a:solidFill>
          <a:schemeClr val="tx1"/>
        </a:solidFill>
        <a:latin typeface="Lato Regular" charset="0"/>
        <a:ea typeface="+mn-ea"/>
        <a:cs typeface="+mn-cs"/>
      </a:defRPr>
    </a:lvl2pPr>
    <a:lvl3pPr marL="1828434" algn="l" defTabSz="914217" rtl="0" eaLnBrk="1" latinLnBrk="0" hangingPunct="1">
      <a:defRPr sz="2400" b="0" i="0" kern="1200">
        <a:solidFill>
          <a:schemeClr val="tx1"/>
        </a:solidFill>
        <a:latin typeface="Lato Regular" charset="0"/>
        <a:ea typeface="+mn-ea"/>
        <a:cs typeface="+mn-cs"/>
      </a:defRPr>
    </a:lvl3pPr>
    <a:lvl4pPr marL="2742651" algn="l" defTabSz="914217" rtl="0" eaLnBrk="1" latinLnBrk="0" hangingPunct="1">
      <a:defRPr sz="2400" b="0" i="0" kern="1200">
        <a:solidFill>
          <a:schemeClr val="tx1"/>
        </a:solidFill>
        <a:latin typeface="Lato Regular" charset="0"/>
        <a:ea typeface="+mn-ea"/>
        <a:cs typeface="+mn-cs"/>
      </a:defRPr>
    </a:lvl4pPr>
    <a:lvl5pPr marL="3656868" algn="l" defTabSz="914217" rtl="0" eaLnBrk="1" latinLnBrk="0" hangingPunct="1">
      <a:defRPr sz="2400" b="0" i="0" kern="1200">
        <a:solidFill>
          <a:schemeClr val="tx1"/>
        </a:solidFill>
        <a:latin typeface="Lato Regular"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a:t>
            </a:fld>
            <a:endParaRPr lang="en-US" dirty="0"/>
          </a:p>
        </p:txBody>
      </p:sp>
    </p:spTree>
    <p:extLst>
      <p:ext uri="{BB962C8B-B14F-4D97-AF65-F5344CB8AC3E}">
        <p14:creationId xmlns:p14="http://schemas.microsoft.com/office/powerpoint/2010/main" val="2712208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report a gain</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39</a:t>
            </a:fld>
            <a:endParaRPr lang="en-US" dirty="0"/>
          </a:p>
        </p:txBody>
      </p:sp>
    </p:spTree>
    <p:extLst>
      <p:ext uri="{BB962C8B-B14F-4D97-AF65-F5344CB8AC3E}">
        <p14:creationId xmlns:p14="http://schemas.microsoft.com/office/powerpoint/2010/main" val="3299399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sz="2400" dirty="0"/>
              <a:t>Fair value of i</a:t>
            </a:r>
            <a:r>
              <a:rPr lang="en-US" dirty="0"/>
              <a:t>dentifiable </a:t>
            </a:r>
            <a:r>
              <a:rPr lang="en-US" u="sng" dirty="0"/>
              <a:t>net</a:t>
            </a:r>
            <a:r>
              <a:rPr lang="en-US" dirty="0"/>
              <a:t> assets = $50 - $24 = $26</a:t>
            </a:r>
          </a:p>
        </p:txBody>
      </p:sp>
      <p:sp>
        <p:nvSpPr>
          <p:cNvPr id="4" name="Slide Number Placeholder 3"/>
          <p:cNvSpPr>
            <a:spLocks noGrp="1"/>
          </p:cNvSpPr>
          <p:nvPr>
            <p:ph type="sldNum" sz="quarter" idx="5"/>
          </p:nvPr>
        </p:nvSpPr>
        <p:spPr/>
        <p:txBody>
          <a:bodyPr/>
          <a:lstStyle/>
          <a:p>
            <a:fld id="{006BE02D-20C0-F840-AFAC-BEA99C74FDC2}" type="slidenum">
              <a:rPr lang="en-US" smtClean="0"/>
              <a:pPr/>
              <a:t>55</a:t>
            </a:fld>
            <a:endParaRPr lang="en-US" dirty="0"/>
          </a:p>
        </p:txBody>
      </p:sp>
    </p:spTree>
    <p:extLst>
      <p:ext uri="{BB962C8B-B14F-4D97-AF65-F5344CB8AC3E}">
        <p14:creationId xmlns:p14="http://schemas.microsoft.com/office/powerpoint/2010/main" val="165236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sz="2400" dirty="0"/>
              <a:t>Fair value of i</a:t>
            </a:r>
            <a:r>
              <a:rPr lang="en-US" dirty="0"/>
              <a:t>dentifiable </a:t>
            </a:r>
            <a:r>
              <a:rPr lang="en-US" u="sng" dirty="0"/>
              <a:t>net</a:t>
            </a:r>
            <a:r>
              <a:rPr lang="en-US" dirty="0"/>
              <a:t> assets = $50 - $24 = $26</a:t>
            </a:r>
          </a:p>
        </p:txBody>
      </p:sp>
      <p:sp>
        <p:nvSpPr>
          <p:cNvPr id="4" name="Slide Number Placeholder 3"/>
          <p:cNvSpPr>
            <a:spLocks noGrp="1"/>
          </p:cNvSpPr>
          <p:nvPr>
            <p:ph type="sldNum" sz="quarter" idx="5"/>
          </p:nvPr>
        </p:nvSpPr>
        <p:spPr/>
        <p:txBody>
          <a:bodyPr/>
          <a:lstStyle/>
          <a:p>
            <a:fld id="{006BE02D-20C0-F840-AFAC-BEA99C74FDC2}" type="slidenum">
              <a:rPr lang="en-US" smtClean="0"/>
              <a:pPr/>
              <a:t>57</a:t>
            </a:fld>
            <a:endParaRPr lang="en-US" dirty="0"/>
          </a:p>
        </p:txBody>
      </p:sp>
    </p:spTree>
    <p:extLst>
      <p:ext uri="{BB962C8B-B14F-4D97-AF65-F5344CB8AC3E}">
        <p14:creationId xmlns:p14="http://schemas.microsoft.com/office/powerpoint/2010/main" val="972464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59</a:t>
            </a:fld>
            <a:endParaRPr lang="en-US" dirty="0"/>
          </a:p>
        </p:txBody>
      </p:sp>
    </p:spTree>
    <p:extLst>
      <p:ext uri="{BB962C8B-B14F-4D97-AF65-F5344CB8AC3E}">
        <p14:creationId xmlns:p14="http://schemas.microsoft.com/office/powerpoint/2010/main" val="1145178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1" i="0" u="none" strike="noStrike" baseline="0" dirty="0">
              <a:solidFill>
                <a:srgbClr val="06749D"/>
              </a:solidFill>
              <a:latin typeface="STIX-Bold"/>
            </a:endParaRPr>
          </a:p>
        </p:txBody>
      </p:sp>
      <p:sp>
        <p:nvSpPr>
          <p:cNvPr id="4" name="Slide Number Placeholder 3"/>
          <p:cNvSpPr>
            <a:spLocks noGrp="1"/>
          </p:cNvSpPr>
          <p:nvPr>
            <p:ph type="sldNum" sz="quarter" idx="5"/>
          </p:nvPr>
        </p:nvSpPr>
        <p:spPr/>
        <p:txBody>
          <a:bodyPr/>
          <a:lstStyle/>
          <a:p>
            <a:fld id="{006BE02D-20C0-F840-AFAC-BEA99C74FDC2}" type="slidenum">
              <a:rPr lang="en-US" smtClean="0"/>
              <a:pPr/>
              <a:t>63</a:t>
            </a:fld>
            <a:endParaRPr lang="en-US" dirty="0"/>
          </a:p>
        </p:txBody>
      </p:sp>
    </p:spTree>
    <p:extLst>
      <p:ext uri="{BB962C8B-B14F-4D97-AF65-F5344CB8AC3E}">
        <p14:creationId xmlns:p14="http://schemas.microsoft.com/office/powerpoint/2010/main" val="2856809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Year-end</a:t>
            </a:r>
          </a:p>
        </p:txBody>
      </p:sp>
      <p:sp>
        <p:nvSpPr>
          <p:cNvPr id="4" name="Slide Number Placeholder 3"/>
          <p:cNvSpPr>
            <a:spLocks noGrp="1"/>
          </p:cNvSpPr>
          <p:nvPr>
            <p:ph type="sldNum" sz="quarter" idx="5"/>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3697380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Apple Park, Cupertino California the corporate headquarters of Apple Inc.</a:t>
            </a:r>
          </a:p>
        </p:txBody>
      </p:sp>
      <p:sp>
        <p:nvSpPr>
          <p:cNvPr id="4" name="Slide Number Placeholder 3"/>
          <p:cNvSpPr>
            <a:spLocks noGrp="1"/>
          </p:cNvSpPr>
          <p:nvPr>
            <p:ph type="sldNum" sz="quarter" idx="5"/>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2600510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building is purchased, such costs include the purchase price, closing costs (attorney’s fees, title insurance, etc.), and the real estate broker’s commission. Costs to make the building ready for its intended use include expenditures for remodeling and replacing or repairing the roof, floors, electrical wiring, and plumbing. When a new building is constructed, its costs consist of the contract price plus payments for architects’ fees, building permits, and excavation costs.</a:t>
            </a:r>
          </a:p>
        </p:txBody>
      </p:sp>
      <p:sp>
        <p:nvSpPr>
          <p:cNvPr id="4" name="Slide Number Placeholder 3"/>
          <p:cNvSpPr>
            <a:spLocks noGrp="1"/>
          </p:cNvSpPr>
          <p:nvPr>
            <p:ph type="sldNum" sz="quarter" idx="5"/>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3385148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Useful life</a:t>
            </a:r>
          </a:p>
        </p:txBody>
      </p:sp>
      <p:sp>
        <p:nvSpPr>
          <p:cNvPr id="4" name="Slide Number Placeholder 3"/>
          <p:cNvSpPr>
            <a:spLocks noGrp="1"/>
          </p:cNvSpPr>
          <p:nvPr>
            <p:ph type="sldNum" sz="quarter" idx="5"/>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1828761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Useful life</a:t>
            </a:r>
          </a:p>
        </p:txBody>
      </p:sp>
      <p:sp>
        <p:nvSpPr>
          <p:cNvPr id="4" name="Slide Number Placeholder 3"/>
          <p:cNvSpPr>
            <a:spLocks noGrp="1"/>
          </p:cNvSpPr>
          <p:nvPr>
            <p:ph type="sldNum" sz="quarter" idx="5"/>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1555670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companies use straight-line in their financial statements to maximize net income. At the same time, they use an accelerated-depreciation method on their tax returns to minimize their income taxes.</a:t>
            </a:r>
          </a:p>
        </p:txBody>
      </p:sp>
      <p:sp>
        <p:nvSpPr>
          <p:cNvPr id="4" name="Slide Number Placeholder 3"/>
          <p:cNvSpPr>
            <a:spLocks noGrp="1"/>
          </p:cNvSpPr>
          <p:nvPr>
            <p:ph type="sldNum" sz="quarter" idx="5"/>
          </p:nvPr>
        </p:nvSpPr>
        <p:spPr/>
        <p:txBody>
          <a:bodyPr/>
          <a:lstStyle/>
          <a:p>
            <a:fld id="{006BE02D-20C0-F840-AFAC-BEA99C74FDC2}" type="slidenum">
              <a:rPr lang="en-US" smtClean="0"/>
              <a:pPr/>
              <a:t>29</a:t>
            </a:fld>
            <a:endParaRPr lang="en-US" dirty="0"/>
          </a:p>
        </p:txBody>
      </p:sp>
    </p:spTree>
    <p:extLst>
      <p:ext uri="{BB962C8B-B14F-4D97-AF65-F5344CB8AC3E}">
        <p14:creationId xmlns:p14="http://schemas.microsoft.com/office/powerpoint/2010/main" val="1059402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sz="2400" dirty="0"/>
              <a:t>However, assume that HK$320,000 of the cost of the building relates to a heating, ventilation, and air conditioning (HVAC) system and HK$600,000 relates to flooring. Because the HVAC system has a depreciable life of five years and the flooring has a depreciable life of 10 years, </a:t>
            </a:r>
            <a:r>
              <a:rPr lang="en-US" sz="2400" dirty="0" err="1"/>
              <a:t>Lexure</a:t>
            </a:r>
            <a:r>
              <a:rPr lang="en-US" sz="2400" dirty="0"/>
              <a:t> must use component depreciation. It must reclassify HK$320,000 of the cost of the building to the HVAC system and HK$600,000 to the cost of flooring.</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30</a:t>
            </a:fld>
            <a:endParaRPr lang="en-US" dirty="0"/>
          </a:p>
        </p:txBody>
      </p:sp>
    </p:spTree>
    <p:extLst>
      <p:ext uri="{BB962C8B-B14F-4D97-AF65-F5344CB8AC3E}">
        <p14:creationId xmlns:p14="http://schemas.microsoft.com/office/powerpoint/2010/main" val="819040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31</a:t>
            </a:fld>
            <a:endParaRPr lang="en-US" dirty="0"/>
          </a:p>
        </p:txBody>
      </p:sp>
    </p:spTree>
    <p:extLst>
      <p:ext uri="{BB962C8B-B14F-4D97-AF65-F5344CB8AC3E}">
        <p14:creationId xmlns:p14="http://schemas.microsoft.com/office/powerpoint/2010/main" val="4014409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9BCF80-70D9-4DC5-BD83-7395EA7B38BA}"/>
              </a:ext>
            </a:extLst>
          </p:cNvPr>
          <p:cNvSpPr>
            <a:spLocks noGrp="1"/>
          </p:cNvSpPr>
          <p:nvPr>
            <p:ph type="ftr" sz="quarter" idx="11"/>
          </p:nvPr>
        </p:nvSpPr>
        <p:spPr>
          <a:xfrm>
            <a:off x="558800" y="12941302"/>
            <a:ext cx="18834099" cy="774699"/>
          </a:xfrm>
        </p:spPr>
        <p:txBody>
          <a:bodyPr/>
          <a:lstStyle>
            <a:lvl1pPr algn="l">
              <a:defRPr sz="3600"/>
            </a:lvl1pPr>
          </a:lstStyle>
          <a:p>
            <a:r>
              <a:rPr lang="en-US"/>
              <a:t>Chapter 9 Plant Assets, Natural Resources, and Intangible Assets | ACT2111</a:t>
            </a:r>
            <a:endParaRPr lang="en-US" dirty="0"/>
          </a:p>
        </p:txBody>
      </p:sp>
      <p:sp>
        <p:nvSpPr>
          <p:cNvPr id="5" name="Slide Number Placeholder 4">
            <a:extLst>
              <a:ext uri="{FF2B5EF4-FFF2-40B4-BE49-F238E27FC236}">
                <a16:creationId xmlns:a16="http://schemas.microsoft.com/office/drawing/2014/main" id="{91A73CDD-3304-459D-8BC9-270AAEFB8C96}"/>
              </a:ext>
            </a:extLst>
          </p:cNvPr>
          <p:cNvSpPr>
            <a:spLocks noGrp="1"/>
          </p:cNvSpPr>
          <p:nvPr>
            <p:ph type="sldNum" sz="quarter" idx="12"/>
          </p:nvPr>
        </p:nvSpPr>
        <p:spPr>
          <a:xfrm>
            <a:off x="17216715" y="12941301"/>
            <a:ext cx="5484971" cy="730250"/>
          </a:xfrm>
        </p:spPr>
        <p:txBody>
          <a:bodyPr/>
          <a:lstStyle>
            <a:lvl1pPr>
              <a:defRPr sz="3600"/>
            </a:lvl1pPr>
          </a:lstStyle>
          <a:p>
            <a:fld id="{EBE3AD81-3AD4-9C46-856E-C08CF1183C60}" type="slidenum">
              <a:rPr lang="en-US" smtClean="0"/>
              <a:pPr/>
              <a:t>‹#›</a:t>
            </a:fld>
            <a:endParaRPr lang="en-US" dirty="0"/>
          </a:p>
        </p:txBody>
      </p:sp>
      <p:sp>
        <p:nvSpPr>
          <p:cNvPr id="6" name="Rectangle 5">
            <a:extLst>
              <a:ext uri="{FF2B5EF4-FFF2-40B4-BE49-F238E27FC236}">
                <a16:creationId xmlns:a16="http://schemas.microsoft.com/office/drawing/2014/main" id="{63532EAD-F934-4312-912A-7501B648BFFA}"/>
              </a:ext>
            </a:extLst>
          </p:cNvPr>
          <p:cNvSpPr/>
          <p:nvPr userDrawn="1"/>
        </p:nvSpPr>
        <p:spPr>
          <a:xfrm>
            <a:off x="558802" y="406400"/>
            <a:ext cx="23214581" cy="12261850"/>
          </a:xfrm>
          <a:prstGeom prst="rect">
            <a:avLst/>
          </a:prstGeom>
          <a:solidFill>
            <a:srgbClr val="FFFFFF">
              <a:alpha val="85098"/>
            </a:srgb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itle 1">
            <a:extLst>
              <a:ext uri="{FF2B5EF4-FFF2-40B4-BE49-F238E27FC236}">
                <a16:creationId xmlns:a16="http://schemas.microsoft.com/office/drawing/2014/main" id="{7C915225-3F96-4D3C-9DE3-882D1D1189C6}"/>
              </a:ext>
            </a:extLst>
          </p:cNvPr>
          <p:cNvSpPr>
            <a:spLocks noGrp="1"/>
          </p:cNvSpPr>
          <p:nvPr>
            <p:ph type="title"/>
          </p:nvPr>
        </p:nvSpPr>
        <p:spPr>
          <a:xfrm>
            <a:off x="990600" y="730253"/>
            <a:ext cx="22301200" cy="1327149"/>
          </a:xfrm>
        </p:spPr>
        <p:txBody>
          <a:bodyPr>
            <a:normAutofit/>
          </a:bodyPr>
          <a:lstStyle>
            <a:lvl1pPr>
              <a:defRPr sz="7200" b="1">
                <a:solidFill>
                  <a:schemeClr val="accent6"/>
                </a:solidFill>
                <a:latin typeface="Lato Black"/>
              </a:defRPr>
            </a:lvl1pPr>
          </a:lstStyle>
          <a:p>
            <a:r>
              <a:rPr lang="en-US" dirty="0"/>
              <a:t>Click to edit Master title style</a:t>
            </a:r>
          </a:p>
        </p:txBody>
      </p:sp>
      <p:sp>
        <p:nvSpPr>
          <p:cNvPr id="13" name="Content Placeholder 12">
            <a:extLst>
              <a:ext uri="{FF2B5EF4-FFF2-40B4-BE49-F238E27FC236}">
                <a16:creationId xmlns:a16="http://schemas.microsoft.com/office/drawing/2014/main" id="{F2D9BA7B-9333-43E7-B9FC-FA1CFA1843DF}"/>
              </a:ext>
            </a:extLst>
          </p:cNvPr>
          <p:cNvSpPr>
            <a:spLocks noGrp="1"/>
          </p:cNvSpPr>
          <p:nvPr>
            <p:ph sz="quarter" idx="13"/>
          </p:nvPr>
        </p:nvSpPr>
        <p:spPr>
          <a:xfrm>
            <a:off x="990600" y="2330379"/>
            <a:ext cx="22301200" cy="10033073"/>
          </a:xfrm>
        </p:spPr>
        <p:txBody>
          <a:bodyPr>
            <a:normAutofit/>
          </a:bodyPr>
          <a:lstStyle>
            <a:lvl1pPr marL="857264" indent="-857264">
              <a:buFont typeface="Wingdings" panose="05000000000000000000" pitchFamily="2" charset="2"/>
              <a:buChar char="q"/>
              <a:defRPr sz="6000">
                <a:solidFill>
                  <a:schemeClr val="tx2"/>
                </a:solidFill>
              </a:defRPr>
            </a:lvl1pPr>
            <a:lvl2pPr marL="1599997" indent="-685811">
              <a:buFont typeface="Wingdings" panose="05000000000000000000" pitchFamily="2" charset="2"/>
              <a:buChar char="q"/>
              <a:defRPr sz="4800">
                <a:solidFill>
                  <a:schemeClr val="tx2"/>
                </a:solidFill>
              </a:defRPr>
            </a:lvl2pPr>
            <a:lvl3pPr marL="2399883" indent="-571509">
              <a:buFont typeface="Wingdings" panose="05000000000000000000" pitchFamily="2" charset="2"/>
              <a:buChar char="q"/>
              <a:defRPr sz="4000">
                <a:solidFill>
                  <a:schemeClr val="tx2"/>
                </a:solidFill>
              </a:defRPr>
            </a:lvl3pPr>
            <a:lvl4pPr marL="3314069" indent="-571509">
              <a:buFont typeface="Wingdings" panose="05000000000000000000" pitchFamily="2" charset="2"/>
              <a:buChar char="q"/>
              <a:defRPr sz="3600">
                <a:solidFill>
                  <a:schemeClr val="tx2"/>
                </a:solidFill>
              </a:defRPr>
            </a:lvl4pPr>
            <a:lvl5pPr marL="4228255" indent="-571509">
              <a:buFont typeface="Wingdings" panose="05000000000000000000" pitchFamily="2" charset="2"/>
              <a:buChar char="q"/>
              <a:defRPr sz="3600">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7590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434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10905068" y="3"/>
            <a:ext cx="13471948" cy="13715999"/>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2289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03">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0" y="3"/>
            <a:ext cx="24377015" cy="13715999"/>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253532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04">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4361097" y="3003794"/>
            <a:ext cx="4046314" cy="7172148"/>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398021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05">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3735618" y="2726247"/>
            <a:ext cx="5486704" cy="7284249"/>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44417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6">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2388900" y="2443095"/>
            <a:ext cx="11916073" cy="7495097"/>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424609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66F027-0957-4913-981B-BDA37978D05E}"/>
              </a:ext>
            </a:extLst>
          </p:cNvPr>
          <p:cNvPicPr>
            <a:picLocks noChangeAspect="1"/>
          </p:cNvPicPr>
          <p:nvPr userDrawn="1"/>
        </p:nvPicPr>
        <p:blipFill>
          <a:blip r:embed="rId9" cstate="email">
            <a:extLst>
              <a:ext uri="{28A0092B-C50C-407E-A947-70E740481C1C}">
                <a14:useLocalDpi xmlns:a14="http://schemas.microsoft.com/office/drawing/2010/main" val="0"/>
              </a:ext>
            </a:extLst>
          </a:blip>
          <a:stretch>
            <a:fillRect/>
          </a:stretch>
        </p:blipFill>
        <p:spPr>
          <a:xfrm rot="10800000">
            <a:off x="0" y="73"/>
            <a:ext cx="24377650" cy="13715857"/>
          </a:xfrm>
          <a:prstGeom prst="rect">
            <a:avLst/>
          </a:prstGeom>
        </p:spPr>
      </p:pic>
      <p:grpSp>
        <p:nvGrpSpPr>
          <p:cNvPr id="8" name="Group 7">
            <a:extLst>
              <a:ext uri="{FF2B5EF4-FFF2-40B4-BE49-F238E27FC236}">
                <a16:creationId xmlns:a16="http://schemas.microsoft.com/office/drawing/2014/main" id="{6C1C0826-D186-47D4-B8BD-DAB7B25C0AFB}"/>
              </a:ext>
            </a:extLst>
          </p:cNvPr>
          <p:cNvGrpSpPr/>
          <p:nvPr userDrawn="1"/>
        </p:nvGrpSpPr>
        <p:grpSpPr>
          <a:xfrm>
            <a:off x="0" y="12922253"/>
            <a:ext cx="24377650" cy="793677"/>
            <a:chOff x="0" y="10911840"/>
            <a:chExt cx="24377650" cy="1645920"/>
          </a:xfrm>
        </p:grpSpPr>
        <p:grpSp>
          <p:nvGrpSpPr>
            <p:cNvPr id="9" name="Group 8">
              <a:extLst>
                <a:ext uri="{FF2B5EF4-FFF2-40B4-BE49-F238E27FC236}">
                  <a16:creationId xmlns:a16="http://schemas.microsoft.com/office/drawing/2014/main" id="{B42397F7-222A-43BA-9A27-934ABDEA2227}"/>
                </a:ext>
              </a:extLst>
            </p:cNvPr>
            <p:cNvGrpSpPr/>
            <p:nvPr/>
          </p:nvGrpSpPr>
          <p:grpSpPr>
            <a:xfrm>
              <a:off x="0" y="10911840"/>
              <a:ext cx="19838504" cy="1645920"/>
              <a:chOff x="0" y="10911840"/>
              <a:chExt cx="19838504" cy="1645920"/>
            </a:xfrm>
          </p:grpSpPr>
          <p:sp>
            <p:nvSpPr>
              <p:cNvPr id="13" name="Rectangle 12">
                <a:extLst>
                  <a:ext uri="{FF2B5EF4-FFF2-40B4-BE49-F238E27FC236}">
                    <a16:creationId xmlns:a16="http://schemas.microsoft.com/office/drawing/2014/main" id="{5BBB0F8A-FACF-4950-ADC1-FC999C3F8213}"/>
                  </a:ext>
                </a:extLst>
              </p:cNvPr>
              <p:cNvSpPr/>
              <p:nvPr/>
            </p:nvSpPr>
            <p:spPr>
              <a:xfrm>
                <a:off x="0" y="10911840"/>
                <a:ext cx="18238214"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4" name="Parallelogram 13">
                <a:extLst>
                  <a:ext uri="{FF2B5EF4-FFF2-40B4-BE49-F238E27FC236}">
                    <a16:creationId xmlns:a16="http://schemas.microsoft.com/office/drawing/2014/main" id="{365ECB4D-F873-48E5-A106-00F07C56AB93}"/>
                  </a:ext>
                </a:extLst>
              </p:cNvPr>
              <p:cNvSpPr/>
              <p:nvPr/>
            </p:nvSpPr>
            <p:spPr>
              <a:xfrm>
                <a:off x="15903627" y="10911840"/>
                <a:ext cx="3934877" cy="164592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nvGrpSpPr>
            <p:cNvPr id="10" name="Group 9">
              <a:extLst>
                <a:ext uri="{FF2B5EF4-FFF2-40B4-BE49-F238E27FC236}">
                  <a16:creationId xmlns:a16="http://schemas.microsoft.com/office/drawing/2014/main" id="{7A7BC871-AB91-4E23-AB47-B718C2A40CC1}"/>
                </a:ext>
              </a:extLst>
            </p:cNvPr>
            <p:cNvGrpSpPr/>
            <p:nvPr/>
          </p:nvGrpSpPr>
          <p:grpSpPr>
            <a:xfrm>
              <a:off x="19838504" y="10911840"/>
              <a:ext cx="4539146" cy="1645920"/>
              <a:chOff x="19838504" y="10911840"/>
              <a:chExt cx="4539146" cy="1645920"/>
            </a:xfrm>
            <a:solidFill>
              <a:schemeClr val="accent2"/>
            </a:solidFill>
          </p:grpSpPr>
          <p:sp>
            <p:nvSpPr>
              <p:cNvPr id="11" name="Parallelogram 10">
                <a:extLst>
                  <a:ext uri="{FF2B5EF4-FFF2-40B4-BE49-F238E27FC236}">
                    <a16:creationId xmlns:a16="http://schemas.microsoft.com/office/drawing/2014/main" id="{7E17C0D4-A4CC-4BE1-8B90-A647D42CCDBD}"/>
                  </a:ext>
                </a:extLst>
              </p:cNvPr>
              <p:cNvSpPr/>
              <p:nvPr/>
            </p:nvSpPr>
            <p:spPr>
              <a:xfrm>
                <a:off x="19838504" y="10911840"/>
                <a:ext cx="3934877" cy="1645920"/>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2" name="Rectangle 11">
                <a:extLst>
                  <a:ext uri="{FF2B5EF4-FFF2-40B4-BE49-F238E27FC236}">
                    <a16:creationId xmlns:a16="http://schemas.microsoft.com/office/drawing/2014/main" id="{7F904A03-E12F-4C52-B7AA-9690A99512D5}"/>
                  </a:ext>
                </a:extLst>
              </p:cNvPr>
              <p:cNvSpPr/>
              <p:nvPr/>
            </p:nvSpPr>
            <p:spPr>
              <a:xfrm>
                <a:off x="20454731" y="10911840"/>
                <a:ext cx="3922919" cy="16459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sp>
        <p:nvSpPr>
          <p:cNvPr id="2" name="Title Placeholder 1"/>
          <p:cNvSpPr>
            <a:spLocks noGrp="1"/>
          </p:cNvSpPr>
          <p:nvPr>
            <p:ph type="title"/>
          </p:nvPr>
        </p:nvSpPr>
        <p:spPr>
          <a:xfrm>
            <a:off x="1675965" y="730253"/>
            <a:ext cx="21025723" cy="173354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5" y="2768600"/>
            <a:ext cx="21025723" cy="95853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5965" y="12922251"/>
            <a:ext cx="5484971" cy="730250"/>
          </a:xfrm>
          <a:prstGeom prst="rect">
            <a:avLst/>
          </a:prstGeom>
        </p:spPr>
        <p:txBody>
          <a:bodyPr vert="horz" lIns="91440" tIns="45720" rIns="91440" bIns="45720" rtlCol="0" anchor="ctr"/>
          <a:lstStyle>
            <a:lvl1pPr algn="l">
              <a:defRPr sz="2399">
                <a:solidFill>
                  <a:schemeClr val="bg1"/>
                </a:solidFill>
              </a:defRPr>
            </a:lvl1pPr>
          </a:lstStyle>
          <a:p>
            <a:endParaRPr lang="en-US" dirty="0"/>
          </a:p>
        </p:txBody>
      </p:sp>
      <p:sp>
        <p:nvSpPr>
          <p:cNvPr id="5" name="Footer Placeholder 4"/>
          <p:cNvSpPr>
            <a:spLocks noGrp="1"/>
          </p:cNvSpPr>
          <p:nvPr>
            <p:ph type="ftr" sz="quarter" idx="3"/>
          </p:nvPr>
        </p:nvSpPr>
        <p:spPr>
          <a:xfrm>
            <a:off x="8075098" y="12922251"/>
            <a:ext cx="8227457" cy="730250"/>
          </a:xfrm>
          <a:prstGeom prst="rect">
            <a:avLst/>
          </a:prstGeom>
        </p:spPr>
        <p:txBody>
          <a:bodyPr vert="horz" lIns="91440" tIns="45720" rIns="91440" bIns="45720" rtlCol="0" anchor="ctr"/>
          <a:lstStyle>
            <a:lvl1pPr algn="ctr">
              <a:defRPr sz="2399">
                <a:solidFill>
                  <a:schemeClr val="bg1"/>
                </a:solidFill>
              </a:defRPr>
            </a:lvl1pPr>
          </a:lstStyle>
          <a:p>
            <a:r>
              <a:rPr lang="en-US"/>
              <a:t>Chapter 9 Plant Assets, Natural Resources, and Intangible Assets | ACT2111</a:t>
            </a:r>
            <a:endParaRPr lang="en-US" dirty="0"/>
          </a:p>
        </p:txBody>
      </p:sp>
      <p:sp>
        <p:nvSpPr>
          <p:cNvPr id="6" name="Slide Number Placeholder 5"/>
          <p:cNvSpPr>
            <a:spLocks noGrp="1"/>
          </p:cNvSpPr>
          <p:nvPr>
            <p:ph type="sldNum" sz="quarter" idx="4"/>
          </p:nvPr>
        </p:nvSpPr>
        <p:spPr>
          <a:xfrm>
            <a:off x="17216715" y="12922251"/>
            <a:ext cx="5484971" cy="730250"/>
          </a:xfrm>
          <a:prstGeom prst="rect">
            <a:avLst/>
          </a:prstGeom>
        </p:spPr>
        <p:txBody>
          <a:bodyPr vert="horz" lIns="91440" tIns="45720" rIns="91440" bIns="45720" rtlCol="0" anchor="ctr"/>
          <a:lstStyle>
            <a:lvl1pPr algn="r">
              <a:defRPr sz="2399">
                <a:solidFill>
                  <a:schemeClr val="bg1"/>
                </a:solidFill>
              </a:defRPr>
            </a:lvl1pPr>
          </a:lstStyle>
          <a:p>
            <a:fld id="{EBE3AD81-3AD4-9C46-856E-C08CF1183C60}" type="slidenum">
              <a:rPr lang="en-US" smtClean="0"/>
              <a:pPr/>
              <a:t>‹#›</a:t>
            </a:fld>
            <a:endParaRPr lang="en-US" dirty="0"/>
          </a:p>
        </p:txBody>
      </p:sp>
    </p:spTree>
    <p:extLst>
      <p:ext uri="{BB962C8B-B14F-4D97-AF65-F5344CB8AC3E}">
        <p14:creationId xmlns:p14="http://schemas.microsoft.com/office/powerpoint/2010/main" val="1928189300"/>
      </p:ext>
    </p:extLst>
  </p:cSld>
  <p:clrMap bg1="lt1" tx1="dk1" bg2="lt2" tx2="dk2" accent1="accent1" accent2="accent2" accent3="accent3" accent4="accent4" accent5="accent5" accent6="accent6" hlink="hlink" folHlink="folHlink"/>
  <p:sldLayoutIdLst>
    <p:sldLayoutId id="2147484106" r:id="rId1"/>
    <p:sldLayoutId id="2147484074" r:id="rId2"/>
    <p:sldLayoutId id="2147484101" r:id="rId3"/>
    <p:sldLayoutId id="2147484102" r:id="rId4"/>
    <p:sldLayoutId id="2147484103" r:id="rId5"/>
    <p:sldLayoutId id="2147484104" r:id="rId6"/>
    <p:sldLayoutId id="2147484105" r:id="rId7"/>
  </p:sldLayoutIdLst>
  <p:hf hdr="0" dt="0"/>
  <p:txStyles>
    <p:titleStyle>
      <a:lvl1pPr algn="l" defTabSz="1828373" rtl="0" eaLnBrk="1" latinLnBrk="0" hangingPunct="1">
        <a:lnSpc>
          <a:spcPct val="90000"/>
        </a:lnSpc>
        <a:spcBef>
          <a:spcPct val="0"/>
        </a:spcBef>
        <a:buNone/>
        <a:defRPr sz="6000" b="0" i="0" kern="1200">
          <a:solidFill>
            <a:schemeClr val="tx1"/>
          </a:solidFill>
          <a:latin typeface="Lato Regular" charset="0"/>
          <a:ea typeface="Lato Regular" charset="0"/>
          <a:cs typeface="Lato Regular" charset="0"/>
        </a:defRPr>
      </a:lvl1pPr>
    </p:titleStyle>
    <p:bodyStyle>
      <a:lvl1pPr marL="0" indent="0" algn="l" defTabSz="1828373" rtl="0" eaLnBrk="1" latinLnBrk="0" hangingPunct="1">
        <a:lnSpc>
          <a:spcPct val="90000"/>
        </a:lnSpc>
        <a:spcBef>
          <a:spcPts val="2000"/>
        </a:spcBef>
        <a:buFont typeface="Arial" panose="020B0604020202020204" pitchFamily="34" charset="0"/>
        <a:buNone/>
        <a:defRPr sz="4000" b="0" i="0" kern="1200">
          <a:solidFill>
            <a:schemeClr val="tx1"/>
          </a:solidFill>
          <a:latin typeface="Lato Regular" charset="0"/>
          <a:ea typeface="Lato Regular" charset="0"/>
          <a:cs typeface="Lato Regular" charset="0"/>
        </a:defRPr>
      </a:lvl1pPr>
      <a:lvl2pPr marL="914186" indent="0" algn="l" defTabSz="1828373" rtl="0" eaLnBrk="1" latinLnBrk="0" hangingPunct="1">
        <a:lnSpc>
          <a:spcPct val="90000"/>
        </a:lnSpc>
        <a:spcBef>
          <a:spcPts val="1000"/>
        </a:spcBef>
        <a:buFont typeface="Arial" panose="020B0604020202020204" pitchFamily="34" charset="0"/>
        <a:buNone/>
        <a:defRPr sz="3201" b="0" i="0" kern="1200">
          <a:solidFill>
            <a:schemeClr val="tx1"/>
          </a:solidFill>
          <a:latin typeface="Lato Regular" charset="0"/>
          <a:ea typeface="Lato Regular" charset="0"/>
          <a:cs typeface="Lato Regular" charset="0"/>
        </a:defRPr>
      </a:lvl2pPr>
      <a:lvl3pPr marL="1828373" indent="0" algn="l" defTabSz="1828373" rtl="0" eaLnBrk="1" latinLnBrk="0" hangingPunct="1">
        <a:lnSpc>
          <a:spcPct val="90000"/>
        </a:lnSpc>
        <a:spcBef>
          <a:spcPts val="1000"/>
        </a:spcBef>
        <a:buFont typeface="Arial" panose="020B0604020202020204" pitchFamily="34" charset="0"/>
        <a:buNone/>
        <a:defRPr sz="2399" b="0" i="0" kern="1200">
          <a:solidFill>
            <a:schemeClr val="tx1"/>
          </a:solidFill>
          <a:latin typeface="Lato Regular" charset="0"/>
          <a:ea typeface="Lato Regular" charset="0"/>
          <a:cs typeface="Lato Regular" charset="0"/>
        </a:defRPr>
      </a:lvl3pPr>
      <a:lvl4pPr marL="2742560"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4pPr>
      <a:lvl5pPr marL="3656746"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73" rtl="0" eaLnBrk="1" latinLnBrk="0" hangingPunct="1">
        <a:defRPr sz="3599" kern="1200">
          <a:solidFill>
            <a:schemeClr val="tx1"/>
          </a:solidFill>
          <a:latin typeface="+mn-lt"/>
          <a:ea typeface="+mn-ea"/>
          <a:cs typeface="+mn-cs"/>
        </a:defRPr>
      </a:lvl1pPr>
      <a:lvl2pPr marL="914186" algn="l" defTabSz="1828373" rtl="0" eaLnBrk="1" latinLnBrk="0" hangingPunct="1">
        <a:defRPr sz="3599" kern="1200">
          <a:solidFill>
            <a:schemeClr val="tx1"/>
          </a:solidFill>
          <a:latin typeface="+mn-lt"/>
          <a:ea typeface="+mn-ea"/>
          <a:cs typeface="+mn-cs"/>
        </a:defRPr>
      </a:lvl2pPr>
      <a:lvl3pPr marL="1828373" algn="l" defTabSz="1828373" rtl="0" eaLnBrk="1" latinLnBrk="0" hangingPunct="1">
        <a:defRPr sz="3599" kern="1200">
          <a:solidFill>
            <a:schemeClr val="tx1"/>
          </a:solidFill>
          <a:latin typeface="+mn-lt"/>
          <a:ea typeface="+mn-ea"/>
          <a:cs typeface="+mn-cs"/>
        </a:defRPr>
      </a:lvl3pPr>
      <a:lvl4pPr marL="2742560" algn="l" defTabSz="1828373" rtl="0" eaLnBrk="1" latinLnBrk="0" hangingPunct="1">
        <a:defRPr sz="3599" kern="1200">
          <a:solidFill>
            <a:schemeClr val="tx1"/>
          </a:solidFill>
          <a:latin typeface="+mn-lt"/>
          <a:ea typeface="+mn-ea"/>
          <a:cs typeface="+mn-cs"/>
        </a:defRPr>
      </a:lvl4pPr>
      <a:lvl5pPr marL="3656747" algn="l" defTabSz="1828373" rtl="0" eaLnBrk="1" latinLnBrk="0" hangingPunct="1">
        <a:defRPr sz="3599" kern="1200">
          <a:solidFill>
            <a:schemeClr val="tx1"/>
          </a:solidFill>
          <a:latin typeface="+mn-lt"/>
          <a:ea typeface="+mn-ea"/>
          <a:cs typeface="+mn-cs"/>
        </a:defRPr>
      </a:lvl5pPr>
      <a:lvl6pPr marL="4570933" algn="l" defTabSz="1828373" rtl="0" eaLnBrk="1" latinLnBrk="0" hangingPunct="1">
        <a:defRPr sz="3599" kern="1200">
          <a:solidFill>
            <a:schemeClr val="tx1"/>
          </a:solidFill>
          <a:latin typeface="+mn-lt"/>
          <a:ea typeface="+mn-ea"/>
          <a:cs typeface="+mn-cs"/>
        </a:defRPr>
      </a:lvl6pPr>
      <a:lvl7pPr marL="5485119" algn="l" defTabSz="1828373" rtl="0" eaLnBrk="1" latinLnBrk="0" hangingPunct="1">
        <a:defRPr sz="3599" kern="1200">
          <a:solidFill>
            <a:schemeClr val="tx1"/>
          </a:solidFill>
          <a:latin typeface="+mn-lt"/>
          <a:ea typeface="+mn-ea"/>
          <a:cs typeface="+mn-cs"/>
        </a:defRPr>
      </a:lvl7pPr>
      <a:lvl8pPr marL="6399306" algn="l" defTabSz="1828373" rtl="0" eaLnBrk="1" latinLnBrk="0" hangingPunct="1">
        <a:defRPr sz="3599" kern="1200">
          <a:solidFill>
            <a:schemeClr val="tx1"/>
          </a:solidFill>
          <a:latin typeface="+mn-lt"/>
          <a:ea typeface="+mn-ea"/>
          <a:cs typeface="+mn-cs"/>
        </a:defRPr>
      </a:lvl8pPr>
      <a:lvl9pPr marL="7313493" algn="l" defTabSz="182837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4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xml"/><Relationship Id="rId4" Type="http://schemas.openxmlformats.org/officeDocument/2006/relationships/image" Target="../media/image6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xml"/><Relationship Id="rId4" Type="http://schemas.openxmlformats.org/officeDocument/2006/relationships/image" Target="../media/image64.jpeg"/></Relationships>
</file>

<file path=ppt/slides/_rels/slide5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2.svg"/></Relationships>
</file>

<file path=ppt/slides/_rels/slide5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1.xml"/><Relationship Id="rId4" Type="http://schemas.openxmlformats.org/officeDocument/2006/relationships/image" Target="../media/image75.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8.emf"/></Relationships>
</file>

<file path=ppt/slides/_rels/slide5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1.jpeg"/></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A402894-EDBD-AE41-BB55-4A364972E68C}"/>
              </a:ext>
            </a:extLst>
          </p:cNvPr>
          <p:cNvGrpSpPr/>
          <p:nvPr/>
        </p:nvGrpSpPr>
        <p:grpSpPr>
          <a:xfrm>
            <a:off x="1538953" y="5272949"/>
            <a:ext cx="20777708" cy="6642694"/>
            <a:chOff x="5226049" y="2492483"/>
            <a:chExt cx="16159111" cy="6642694"/>
          </a:xfrm>
        </p:grpSpPr>
        <p:sp>
          <p:nvSpPr>
            <p:cNvPr id="6" name="TextBox 5"/>
            <p:cNvSpPr txBox="1"/>
            <p:nvPr/>
          </p:nvSpPr>
          <p:spPr>
            <a:xfrm>
              <a:off x="5226049" y="2492483"/>
              <a:ext cx="16159111" cy="3908762"/>
            </a:xfrm>
            <a:prstGeom prst="rect">
              <a:avLst/>
            </a:prstGeom>
            <a:noFill/>
          </p:spPr>
          <p:txBody>
            <a:bodyPr wrap="square" rtlCol="0">
              <a:spAutoFit/>
            </a:bodyPr>
            <a:lstStyle/>
            <a:p>
              <a:r>
                <a:rPr lang="en-US"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rPr>
                <a:t>Chapter </a:t>
              </a:r>
              <a:r>
                <a:rPr lang="en-US" altLang="zh-CN"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rPr>
                <a:t>9</a:t>
              </a:r>
              <a:r>
                <a:rPr lang="en-US"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rPr>
                <a:t> Plant Assets, Natural Resources, and Intangible Assets</a:t>
              </a:r>
            </a:p>
            <a:p>
              <a:endParaRPr lang="en-US" sz="48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8" name="TextBox 17">
              <a:extLst>
                <a:ext uri="{FF2B5EF4-FFF2-40B4-BE49-F238E27FC236}">
                  <a16:creationId xmlns:a16="http://schemas.microsoft.com/office/drawing/2014/main" id="{9B57B822-7A0C-6848-BB12-849399ADD4F0}"/>
                </a:ext>
              </a:extLst>
            </p:cNvPr>
            <p:cNvSpPr txBox="1"/>
            <p:nvPr/>
          </p:nvSpPr>
          <p:spPr>
            <a:xfrm>
              <a:off x="5226050" y="7934848"/>
              <a:ext cx="13726446" cy="1200329"/>
            </a:xfrm>
            <a:prstGeom prst="rect">
              <a:avLst/>
            </a:prstGeom>
            <a:noFill/>
          </p:spPr>
          <p:txBody>
            <a:bodyPr wrap="square" rtlCol="0">
              <a:spAutoFit/>
            </a:bodyPr>
            <a:lstStyle/>
            <a:p>
              <a:r>
                <a:rPr lang="en-US" b="1" spc="300" dirty="0">
                  <a:latin typeface="Lato" panose="020F0502020204030203" pitchFamily="34" charset="0"/>
                  <a:ea typeface="Lato" panose="020F0502020204030203" pitchFamily="34" charset="0"/>
                  <a:cs typeface="Lato" panose="020F0502020204030203" pitchFamily="34" charset="0"/>
                </a:rPr>
                <a:t>Instructor: Dr. Yi Cao</a:t>
              </a:r>
            </a:p>
            <a:p>
              <a:r>
                <a:rPr lang="en-US" b="1" spc="300" dirty="0">
                  <a:latin typeface="Lato" panose="020F0502020204030203" pitchFamily="34" charset="0"/>
                  <a:ea typeface="Lato" panose="020F0502020204030203" pitchFamily="34" charset="0"/>
                  <a:cs typeface="Lato" panose="020F0502020204030203" pitchFamily="34" charset="0"/>
                </a:rPr>
                <a:t>Email: </a:t>
              </a:r>
              <a:r>
                <a:rPr lang="en-US" b="1" spc="300" dirty="0" err="1">
                  <a:latin typeface="Lato" panose="020F0502020204030203" pitchFamily="34" charset="0"/>
                  <a:ea typeface="Lato" panose="020F0502020204030203" pitchFamily="34" charset="0"/>
                  <a:cs typeface="Lato" panose="020F0502020204030203" pitchFamily="34" charset="0"/>
                </a:rPr>
                <a:t>caoyi@cuhk.edu.cn</a:t>
              </a:r>
              <a:endParaRPr lang="en-US" b="1" spc="300" dirty="0">
                <a:latin typeface="Lato" panose="020F0502020204030203" pitchFamily="34" charset="0"/>
                <a:ea typeface="Lato" panose="020F0502020204030203" pitchFamily="34" charset="0"/>
                <a:cs typeface="Lato" panose="020F0502020204030203" pitchFamily="34" charset="0"/>
              </a:endParaRPr>
            </a:p>
          </p:txBody>
        </p:sp>
      </p:grpSp>
      <p:pic>
        <p:nvPicPr>
          <p:cNvPr id="14" name="图片 6">
            <a:extLst>
              <a:ext uri="{FF2B5EF4-FFF2-40B4-BE49-F238E27FC236}">
                <a16:creationId xmlns:a16="http://schemas.microsoft.com/office/drawing/2014/main" id="{D6C2BC2C-C364-4028-917D-2A40A7C7D2CA}"/>
              </a:ext>
            </a:extLst>
          </p:cNvPr>
          <p:cNvPicPr>
            <a:picLocks noChangeAspect="1"/>
          </p:cNvPicPr>
          <p:nvPr/>
        </p:nvPicPr>
        <p:blipFill>
          <a:blip r:embed="rId3"/>
          <a:stretch>
            <a:fillRect/>
          </a:stretch>
        </p:blipFill>
        <p:spPr>
          <a:xfrm>
            <a:off x="11474181" y="10598490"/>
            <a:ext cx="12004066" cy="1637176"/>
          </a:xfrm>
          <a:prstGeom prst="rect">
            <a:avLst/>
          </a:prstGeom>
        </p:spPr>
      </p:pic>
      <p:sp>
        <p:nvSpPr>
          <p:cNvPr id="7" name="Arrow: Chevron 6">
            <a:extLst>
              <a:ext uri="{FF2B5EF4-FFF2-40B4-BE49-F238E27FC236}">
                <a16:creationId xmlns:a16="http://schemas.microsoft.com/office/drawing/2014/main" id="{0934C77E-C75A-467C-9BB6-6FC27A65FD32}"/>
              </a:ext>
            </a:extLst>
          </p:cNvPr>
          <p:cNvSpPr/>
          <p:nvPr/>
        </p:nvSpPr>
        <p:spPr>
          <a:xfrm flipH="1">
            <a:off x="-1083705" y="1800358"/>
            <a:ext cx="13272529" cy="1579490"/>
          </a:xfrm>
          <a:prstGeom prst="chevron">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solidFill>
                <a:schemeClr val="tx1"/>
              </a:solidFill>
              <a:latin typeface="Lota"/>
            </a:endParaRPr>
          </a:p>
        </p:txBody>
      </p:sp>
      <p:sp>
        <p:nvSpPr>
          <p:cNvPr id="8" name="Rectangle 7">
            <a:extLst>
              <a:ext uri="{FF2B5EF4-FFF2-40B4-BE49-F238E27FC236}">
                <a16:creationId xmlns:a16="http://schemas.microsoft.com/office/drawing/2014/main" id="{1AA3DCA7-6F98-485B-B765-0A3C5477E5F6}"/>
              </a:ext>
            </a:extLst>
          </p:cNvPr>
          <p:cNvSpPr/>
          <p:nvPr/>
        </p:nvSpPr>
        <p:spPr>
          <a:xfrm>
            <a:off x="286084" y="2179518"/>
            <a:ext cx="10978776" cy="830997"/>
          </a:xfrm>
          <a:prstGeom prst="rect">
            <a:avLst/>
          </a:prstGeom>
          <a:ln>
            <a:noFill/>
          </a:ln>
        </p:spPr>
        <p:txBody>
          <a:bodyPr wrap="none">
            <a:spAutoFit/>
          </a:bodyPr>
          <a:lstStyle/>
          <a:p>
            <a:pPr algn="ctr"/>
            <a:r>
              <a:rPr lang="en-US" sz="4800" dirty="0">
                <a:solidFill>
                  <a:schemeClr val="bg1"/>
                </a:solidFill>
                <a:latin typeface="Lota"/>
              </a:rPr>
              <a:t>ACT2111 Introductory Financial Accounting</a:t>
            </a:r>
          </a:p>
        </p:txBody>
      </p:sp>
      <p:cxnSp>
        <p:nvCxnSpPr>
          <p:cNvPr id="9" name="Straight Connector 8">
            <a:extLst>
              <a:ext uri="{FF2B5EF4-FFF2-40B4-BE49-F238E27FC236}">
                <a16:creationId xmlns:a16="http://schemas.microsoft.com/office/drawing/2014/main" id="{D38912DC-D855-4D17-9379-F7DBEE3D866B}"/>
              </a:ext>
            </a:extLst>
          </p:cNvPr>
          <p:cNvCxnSpPr/>
          <p:nvPr/>
        </p:nvCxnSpPr>
        <p:spPr>
          <a:xfrm>
            <a:off x="-505326" y="1997242"/>
            <a:ext cx="12488779"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46D48A-958E-4CF3-AA38-DC18751EEAA4}"/>
              </a:ext>
            </a:extLst>
          </p:cNvPr>
          <p:cNvCxnSpPr/>
          <p:nvPr/>
        </p:nvCxnSpPr>
        <p:spPr>
          <a:xfrm>
            <a:off x="-505326" y="3174145"/>
            <a:ext cx="12488779"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67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35C82-AB1A-403B-9192-7E3FD50A9C72}"/>
              </a:ext>
            </a:extLst>
          </p:cNvPr>
          <p:cNvSpPr>
            <a:spLocks noGrp="1"/>
          </p:cNvSpPr>
          <p:nvPr>
            <p:ph type="title"/>
          </p:nvPr>
        </p:nvSpPr>
        <p:spPr/>
        <p:txBody>
          <a:bodyPr/>
          <a:lstStyle/>
          <a:p>
            <a:r>
              <a:rPr lang="en-US" dirty="0"/>
              <a:t>The Cost of Plant Assets - </a:t>
            </a:r>
            <a:r>
              <a:rPr lang="en-US" dirty="0">
                <a:solidFill>
                  <a:schemeClr val="accent1"/>
                </a:solidFill>
              </a:rPr>
              <a:t>Equipment (example 1)</a:t>
            </a:r>
            <a:endParaRPr lang="en-US" dirty="0"/>
          </a:p>
        </p:txBody>
      </p:sp>
      <p:sp>
        <p:nvSpPr>
          <p:cNvPr id="3" name="Content Placeholder 2">
            <a:extLst>
              <a:ext uri="{FF2B5EF4-FFF2-40B4-BE49-F238E27FC236}">
                <a16:creationId xmlns:a16="http://schemas.microsoft.com/office/drawing/2014/main" id="{FE43126A-3664-4623-83B5-E7EC68BE2077}"/>
              </a:ext>
            </a:extLst>
          </p:cNvPr>
          <p:cNvSpPr>
            <a:spLocks noGrp="1"/>
          </p:cNvSpPr>
          <p:nvPr>
            <p:ph sz="quarter" idx="13"/>
          </p:nvPr>
        </p:nvSpPr>
        <p:spPr/>
        <p:txBody>
          <a:bodyPr/>
          <a:lstStyle/>
          <a:p>
            <a:r>
              <a:rPr lang="en-US" altLang="zh-CN" sz="6000" dirty="0"/>
              <a:t>Example</a:t>
            </a:r>
            <a:r>
              <a:rPr lang="en-US" altLang="zh-CN" dirty="0"/>
              <a:t>:</a:t>
            </a:r>
            <a:r>
              <a:rPr lang="zh-CN" altLang="en-US" dirty="0"/>
              <a:t> </a:t>
            </a:r>
            <a:r>
              <a:rPr lang="en-US" sz="6000" dirty="0"/>
              <a:t>Zhang Ltd. purchases factory machinery at a cash price </a:t>
            </a:r>
            <a:r>
              <a:rPr lang="en-US" sz="6000"/>
              <a:t>of HK$500,000</a:t>
            </a:r>
            <a:r>
              <a:rPr lang="en-US" sz="6000" dirty="0"/>
              <a:t>. Related expenditures are for sales </a:t>
            </a:r>
            <a:r>
              <a:rPr lang="en-US" sz="6000"/>
              <a:t>taxes HK$30,000</a:t>
            </a:r>
            <a:r>
              <a:rPr lang="en-US" sz="6000" dirty="0"/>
              <a:t>, insurance during </a:t>
            </a:r>
            <a:r>
              <a:rPr lang="en-US" sz="6000"/>
              <a:t>shipping HK$5,000</a:t>
            </a:r>
            <a:r>
              <a:rPr lang="en-US" sz="6000" dirty="0"/>
              <a:t>, and installation and </a:t>
            </a:r>
            <a:r>
              <a:rPr lang="en-US" sz="6000"/>
              <a:t>testing HK$10,000</a:t>
            </a:r>
            <a:r>
              <a:rPr lang="en-US" sz="6000" dirty="0"/>
              <a:t>. The cost of the factory machinery is ___________________.</a:t>
            </a:r>
            <a:endParaRPr lang="en-US" dirty="0"/>
          </a:p>
        </p:txBody>
      </p:sp>
      <p:pic>
        <p:nvPicPr>
          <p:cNvPr id="5" name="Picture 4">
            <a:extLst>
              <a:ext uri="{FF2B5EF4-FFF2-40B4-BE49-F238E27FC236}">
                <a16:creationId xmlns:a16="http://schemas.microsoft.com/office/drawing/2014/main" id="{1E819F2F-08DD-41B2-A100-A216D2275806}"/>
              </a:ext>
            </a:extLst>
          </p:cNvPr>
          <p:cNvPicPr>
            <a:picLocks noChangeAspect="1"/>
          </p:cNvPicPr>
          <p:nvPr/>
        </p:nvPicPr>
        <p:blipFill>
          <a:blip r:embed="rId2"/>
          <a:stretch>
            <a:fillRect/>
          </a:stretch>
        </p:blipFill>
        <p:spPr>
          <a:xfrm>
            <a:off x="1717666" y="7346915"/>
            <a:ext cx="11177719" cy="4017970"/>
          </a:xfrm>
          <a:prstGeom prst="rect">
            <a:avLst/>
          </a:prstGeom>
        </p:spPr>
      </p:pic>
      <p:grpSp>
        <p:nvGrpSpPr>
          <p:cNvPr id="11" name="Group 10">
            <a:extLst>
              <a:ext uri="{FF2B5EF4-FFF2-40B4-BE49-F238E27FC236}">
                <a16:creationId xmlns:a16="http://schemas.microsoft.com/office/drawing/2014/main" id="{86BBFA4F-10AA-4D7A-BD8F-7D28264412DB}"/>
              </a:ext>
            </a:extLst>
          </p:cNvPr>
          <p:cNvGrpSpPr/>
          <p:nvPr/>
        </p:nvGrpSpPr>
        <p:grpSpPr>
          <a:xfrm>
            <a:off x="13098477" y="8284760"/>
            <a:ext cx="10418015" cy="2158475"/>
            <a:chOff x="14406086" y="10703233"/>
            <a:chExt cx="6587177" cy="1364776"/>
          </a:xfrm>
        </p:grpSpPr>
        <p:pic>
          <p:nvPicPr>
            <p:cNvPr id="9" name="Picture 8">
              <a:extLst>
                <a:ext uri="{FF2B5EF4-FFF2-40B4-BE49-F238E27FC236}">
                  <a16:creationId xmlns:a16="http://schemas.microsoft.com/office/drawing/2014/main" id="{B194389F-2238-4B50-ABFA-F6819E8CF889}"/>
                </a:ext>
              </a:extLst>
            </p:cNvPr>
            <p:cNvPicPr>
              <a:picLocks noChangeAspect="1"/>
            </p:cNvPicPr>
            <p:nvPr/>
          </p:nvPicPr>
          <p:blipFill rotWithShape="1">
            <a:blip r:embed="rId3">
              <a:duotone>
                <a:prstClr val="black"/>
                <a:schemeClr val="accent4">
                  <a:tint val="45000"/>
                  <a:satMod val="400000"/>
                </a:schemeClr>
              </a:duotone>
            </a:blip>
            <a:srcRect r="43161"/>
            <a:stretch/>
          </p:blipFill>
          <p:spPr>
            <a:xfrm>
              <a:off x="14406086" y="10703233"/>
              <a:ext cx="6587177" cy="1364776"/>
            </a:xfrm>
            <a:prstGeom prst="rect">
              <a:avLst/>
            </a:prstGeom>
          </p:spPr>
        </p:pic>
        <p:pic>
          <p:nvPicPr>
            <p:cNvPr id="10" name="Picture 9">
              <a:extLst>
                <a:ext uri="{FF2B5EF4-FFF2-40B4-BE49-F238E27FC236}">
                  <a16:creationId xmlns:a16="http://schemas.microsoft.com/office/drawing/2014/main" id="{CA722B0B-EA17-4098-9295-DE6D72597F9D}"/>
                </a:ext>
              </a:extLst>
            </p:cNvPr>
            <p:cNvPicPr>
              <a:picLocks noChangeAspect="1"/>
            </p:cNvPicPr>
            <p:nvPr/>
          </p:nvPicPr>
          <p:blipFill rotWithShape="1">
            <a:blip r:embed="rId3">
              <a:duotone>
                <a:prstClr val="black"/>
                <a:schemeClr val="accent4">
                  <a:tint val="45000"/>
                  <a:satMod val="400000"/>
                </a:schemeClr>
              </a:duotone>
            </a:blip>
            <a:srcRect l="64247" b="34722"/>
            <a:stretch/>
          </p:blipFill>
          <p:spPr>
            <a:xfrm>
              <a:off x="16849744" y="10703233"/>
              <a:ext cx="4143519" cy="890890"/>
            </a:xfrm>
            <a:prstGeom prst="rect">
              <a:avLst/>
            </a:prstGeom>
          </p:spPr>
        </p:pic>
      </p:grpSp>
      <p:sp>
        <p:nvSpPr>
          <p:cNvPr id="15" name="TextBox 14">
            <a:extLst>
              <a:ext uri="{FF2B5EF4-FFF2-40B4-BE49-F238E27FC236}">
                <a16:creationId xmlns:a16="http://schemas.microsoft.com/office/drawing/2014/main" id="{D1CF750A-5F86-40C8-9566-539480462B8D}"/>
              </a:ext>
            </a:extLst>
          </p:cNvPr>
          <p:cNvSpPr txBox="1"/>
          <p:nvPr/>
        </p:nvSpPr>
        <p:spPr>
          <a:xfrm>
            <a:off x="1717666" y="11385621"/>
            <a:ext cx="11177719" cy="646331"/>
          </a:xfrm>
          <a:prstGeom prst="rect">
            <a:avLst/>
          </a:prstGeom>
          <a:noFill/>
        </p:spPr>
        <p:txBody>
          <a:bodyPr wrap="square">
            <a:spAutoFit/>
          </a:bodyPr>
          <a:lstStyle/>
          <a:p>
            <a:pPr algn="ctr"/>
            <a:r>
              <a:rPr lang="en-US" b="1" dirty="0">
                <a:solidFill>
                  <a:schemeClr val="accent2"/>
                </a:solidFill>
              </a:rPr>
              <a:t>Computation of cost of factory machinery</a:t>
            </a:r>
          </a:p>
        </p:txBody>
      </p:sp>
      <p:sp>
        <p:nvSpPr>
          <p:cNvPr id="16" name="TextBox 15">
            <a:extLst>
              <a:ext uri="{FF2B5EF4-FFF2-40B4-BE49-F238E27FC236}">
                <a16:creationId xmlns:a16="http://schemas.microsoft.com/office/drawing/2014/main" id="{A56A9AD1-71A0-44C3-AF38-8080A1DAA3E8}"/>
              </a:ext>
            </a:extLst>
          </p:cNvPr>
          <p:cNvSpPr txBox="1"/>
          <p:nvPr/>
        </p:nvSpPr>
        <p:spPr>
          <a:xfrm>
            <a:off x="13098477" y="11385621"/>
            <a:ext cx="10418015" cy="646331"/>
          </a:xfrm>
          <a:prstGeom prst="rect">
            <a:avLst/>
          </a:prstGeom>
          <a:noFill/>
        </p:spPr>
        <p:txBody>
          <a:bodyPr wrap="square">
            <a:spAutoFit/>
          </a:bodyPr>
          <a:lstStyle/>
          <a:p>
            <a:pPr algn="ctr"/>
            <a:r>
              <a:rPr lang="en-US" b="1" dirty="0">
                <a:solidFill>
                  <a:schemeClr val="accent2"/>
                </a:solidFill>
              </a:rPr>
              <a:t>Journal entry</a:t>
            </a:r>
          </a:p>
        </p:txBody>
      </p:sp>
      <p:sp>
        <p:nvSpPr>
          <p:cNvPr id="4" name="Footer Placeholder 3">
            <a:extLst>
              <a:ext uri="{FF2B5EF4-FFF2-40B4-BE49-F238E27FC236}">
                <a16:creationId xmlns:a16="http://schemas.microsoft.com/office/drawing/2014/main" id="{B81CDE6E-1332-41A7-8C7B-E28BDB53ACBD}"/>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6" name="Slide Number Placeholder 5">
            <a:extLst>
              <a:ext uri="{FF2B5EF4-FFF2-40B4-BE49-F238E27FC236}">
                <a16:creationId xmlns:a16="http://schemas.microsoft.com/office/drawing/2014/main" id="{9461A478-5A83-4631-8189-8844C0956811}"/>
              </a:ext>
            </a:extLst>
          </p:cNvPr>
          <p:cNvSpPr>
            <a:spLocks noGrp="1"/>
          </p:cNvSpPr>
          <p:nvPr>
            <p:ph type="sldNum" sz="quarter" idx="12"/>
          </p:nvPr>
        </p:nvSpPr>
        <p:spPr/>
        <p:txBody>
          <a:bodyPr/>
          <a:lstStyle/>
          <a:p>
            <a:fld id="{EBE3AD81-3AD4-9C46-856E-C08CF1183C60}" type="slidenum">
              <a:rPr lang="en-US" smtClean="0"/>
              <a:pPr/>
              <a:t>10</a:t>
            </a:fld>
            <a:endParaRPr lang="en-US" dirty="0"/>
          </a:p>
        </p:txBody>
      </p:sp>
    </p:spTree>
    <p:extLst>
      <p:ext uri="{BB962C8B-B14F-4D97-AF65-F5344CB8AC3E}">
        <p14:creationId xmlns:p14="http://schemas.microsoft.com/office/powerpoint/2010/main" val="3990554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35C82-AB1A-403B-9192-7E3FD50A9C72}"/>
              </a:ext>
            </a:extLst>
          </p:cNvPr>
          <p:cNvSpPr>
            <a:spLocks noGrp="1"/>
          </p:cNvSpPr>
          <p:nvPr>
            <p:ph type="title"/>
          </p:nvPr>
        </p:nvSpPr>
        <p:spPr/>
        <p:txBody>
          <a:bodyPr/>
          <a:lstStyle/>
          <a:p>
            <a:r>
              <a:rPr lang="en-US" dirty="0"/>
              <a:t>The Cost of Plant Assets - </a:t>
            </a:r>
            <a:r>
              <a:rPr lang="en-US" dirty="0">
                <a:solidFill>
                  <a:schemeClr val="accent1"/>
                </a:solidFill>
              </a:rPr>
              <a:t>Equipment (example 2)</a:t>
            </a:r>
            <a:endParaRPr lang="en-US" dirty="0"/>
          </a:p>
        </p:txBody>
      </p:sp>
      <p:sp>
        <p:nvSpPr>
          <p:cNvPr id="3" name="Content Placeholder 2">
            <a:extLst>
              <a:ext uri="{FF2B5EF4-FFF2-40B4-BE49-F238E27FC236}">
                <a16:creationId xmlns:a16="http://schemas.microsoft.com/office/drawing/2014/main" id="{FE43126A-3664-4623-83B5-E7EC68BE2077}"/>
              </a:ext>
            </a:extLst>
          </p:cNvPr>
          <p:cNvSpPr>
            <a:spLocks noGrp="1"/>
          </p:cNvSpPr>
          <p:nvPr>
            <p:ph sz="quarter" idx="13"/>
          </p:nvPr>
        </p:nvSpPr>
        <p:spPr/>
        <p:txBody>
          <a:bodyPr/>
          <a:lstStyle/>
          <a:p>
            <a:r>
              <a:rPr lang="en-US" altLang="zh-CN" sz="6000" dirty="0"/>
              <a:t>Example</a:t>
            </a:r>
            <a:r>
              <a:rPr lang="en-US" altLang="zh-CN" dirty="0"/>
              <a:t>:</a:t>
            </a:r>
            <a:r>
              <a:rPr lang="zh-CN" altLang="en-US" dirty="0"/>
              <a:t> </a:t>
            </a:r>
            <a:r>
              <a:rPr lang="en-US" sz="6000" dirty="0"/>
              <a:t>Lenard </a:t>
            </a:r>
            <a:r>
              <a:rPr lang="en-GB" altLang="en-US" sz="6000" dirty="0"/>
              <a:t>Huang Group purchases a delivery truck at a cash price </a:t>
            </a:r>
            <a:r>
              <a:rPr lang="en-GB" altLang="en-US" sz="6000"/>
              <a:t>of HK$420,000</a:t>
            </a:r>
            <a:r>
              <a:rPr lang="en-GB" altLang="en-US" sz="6000" dirty="0"/>
              <a:t>. Related expenditures consist of sales </a:t>
            </a:r>
            <a:r>
              <a:rPr lang="en-GB" altLang="en-US" sz="6000"/>
              <a:t>taxes HK$13,200</a:t>
            </a:r>
            <a:r>
              <a:rPr lang="en-GB" altLang="en-US" sz="6000" dirty="0"/>
              <a:t>, painting and </a:t>
            </a:r>
            <a:r>
              <a:rPr lang="en-GB" altLang="en-US" sz="6000"/>
              <a:t>lettering HK$5,000</a:t>
            </a:r>
            <a:r>
              <a:rPr lang="en-GB" altLang="en-US" sz="6000" dirty="0"/>
              <a:t>, motor vehicle </a:t>
            </a:r>
            <a:r>
              <a:rPr lang="en-GB" altLang="en-US" sz="6000"/>
              <a:t>license HK$800</a:t>
            </a:r>
            <a:r>
              <a:rPr lang="en-GB" altLang="en-US" sz="6000" dirty="0"/>
              <a:t>, and a three-year accident insurance </a:t>
            </a:r>
            <a:r>
              <a:rPr lang="en-GB" altLang="en-US" sz="6000"/>
              <a:t>policy HK$16,000</a:t>
            </a:r>
            <a:r>
              <a:rPr lang="en-GB" altLang="en-US" sz="6000" dirty="0"/>
              <a:t>. The cost of the delivery truck is _____________.</a:t>
            </a:r>
            <a:endParaRPr lang="en-US" dirty="0"/>
          </a:p>
        </p:txBody>
      </p:sp>
      <p:pic>
        <p:nvPicPr>
          <p:cNvPr id="5" name="Picture 4">
            <a:extLst>
              <a:ext uri="{FF2B5EF4-FFF2-40B4-BE49-F238E27FC236}">
                <a16:creationId xmlns:a16="http://schemas.microsoft.com/office/drawing/2014/main" id="{A247E3C8-622A-42F0-ACA5-0421D936DC03}"/>
              </a:ext>
            </a:extLst>
          </p:cNvPr>
          <p:cNvPicPr>
            <a:picLocks noChangeAspect="1"/>
          </p:cNvPicPr>
          <p:nvPr/>
        </p:nvPicPr>
        <p:blipFill>
          <a:blip r:embed="rId2"/>
          <a:stretch>
            <a:fillRect/>
          </a:stretch>
        </p:blipFill>
        <p:spPr>
          <a:xfrm>
            <a:off x="1085850" y="7649656"/>
            <a:ext cx="11773807" cy="3735965"/>
          </a:xfrm>
          <a:prstGeom prst="rect">
            <a:avLst/>
          </a:prstGeom>
        </p:spPr>
      </p:pic>
      <p:grpSp>
        <p:nvGrpSpPr>
          <p:cNvPr id="9" name="Group 8">
            <a:extLst>
              <a:ext uri="{FF2B5EF4-FFF2-40B4-BE49-F238E27FC236}">
                <a16:creationId xmlns:a16="http://schemas.microsoft.com/office/drawing/2014/main" id="{73EBA64A-6F66-4D38-B0BC-9F46E7BFDAA4}"/>
              </a:ext>
            </a:extLst>
          </p:cNvPr>
          <p:cNvGrpSpPr/>
          <p:nvPr/>
        </p:nvGrpSpPr>
        <p:grpSpPr>
          <a:xfrm>
            <a:off x="13267295" y="7790333"/>
            <a:ext cx="9994078" cy="3452098"/>
            <a:chOff x="12954907" y="7982265"/>
            <a:chExt cx="8890036" cy="3070746"/>
          </a:xfrm>
        </p:grpSpPr>
        <p:pic>
          <p:nvPicPr>
            <p:cNvPr id="7" name="Picture 6">
              <a:extLst>
                <a:ext uri="{FF2B5EF4-FFF2-40B4-BE49-F238E27FC236}">
                  <a16:creationId xmlns:a16="http://schemas.microsoft.com/office/drawing/2014/main" id="{6A471202-5A24-4A17-8E71-70224CCD5357}"/>
                </a:ext>
              </a:extLst>
            </p:cNvPr>
            <p:cNvPicPr>
              <a:picLocks noChangeAspect="1"/>
            </p:cNvPicPr>
            <p:nvPr/>
          </p:nvPicPr>
          <p:blipFill rotWithShape="1">
            <a:blip r:embed="rId3">
              <a:duotone>
                <a:prstClr val="black"/>
                <a:schemeClr val="accent4">
                  <a:tint val="45000"/>
                  <a:satMod val="400000"/>
                </a:schemeClr>
              </a:duotone>
            </a:blip>
            <a:srcRect l="1" r="41163"/>
            <a:stretch/>
          </p:blipFill>
          <p:spPr>
            <a:xfrm>
              <a:off x="12954907" y="7982265"/>
              <a:ext cx="8890036" cy="3070746"/>
            </a:xfrm>
            <a:prstGeom prst="rect">
              <a:avLst/>
            </a:prstGeom>
          </p:spPr>
        </p:pic>
        <p:pic>
          <p:nvPicPr>
            <p:cNvPr id="8" name="Picture 7">
              <a:extLst>
                <a:ext uri="{FF2B5EF4-FFF2-40B4-BE49-F238E27FC236}">
                  <a16:creationId xmlns:a16="http://schemas.microsoft.com/office/drawing/2014/main" id="{7B196BC6-9027-4BF1-BEC1-3454B53FCE52}"/>
                </a:ext>
              </a:extLst>
            </p:cNvPr>
            <p:cNvPicPr>
              <a:picLocks noChangeAspect="1"/>
            </p:cNvPicPr>
            <p:nvPr/>
          </p:nvPicPr>
          <p:blipFill rotWithShape="1">
            <a:blip r:embed="rId3">
              <a:duotone>
                <a:prstClr val="black"/>
                <a:schemeClr val="accent4">
                  <a:tint val="45000"/>
                  <a:satMod val="400000"/>
                </a:schemeClr>
              </a:duotone>
            </a:blip>
            <a:srcRect l="66499" b="33320"/>
            <a:stretch/>
          </p:blipFill>
          <p:spPr>
            <a:xfrm>
              <a:off x="16783050" y="7982265"/>
              <a:ext cx="5061893" cy="2047560"/>
            </a:xfrm>
            <a:prstGeom prst="rect">
              <a:avLst/>
            </a:prstGeom>
          </p:spPr>
        </p:pic>
      </p:grpSp>
      <p:sp>
        <p:nvSpPr>
          <p:cNvPr id="11" name="TextBox 10">
            <a:extLst>
              <a:ext uri="{FF2B5EF4-FFF2-40B4-BE49-F238E27FC236}">
                <a16:creationId xmlns:a16="http://schemas.microsoft.com/office/drawing/2014/main" id="{F1466833-7DB6-4333-B2FC-EB2F8772CCFA}"/>
              </a:ext>
            </a:extLst>
          </p:cNvPr>
          <p:cNvSpPr txBox="1"/>
          <p:nvPr/>
        </p:nvSpPr>
        <p:spPr>
          <a:xfrm>
            <a:off x="1383893" y="11385621"/>
            <a:ext cx="11177719" cy="646331"/>
          </a:xfrm>
          <a:prstGeom prst="rect">
            <a:avLst/>
          </a:prstGeom>
          <a:noFill/>
        </p:spPr>
        <p:txBody>
          <a:bodyPr wrap="square">
            <a:spAutoFit/>
          </a:bodyPr>
          <a:lstStyle/>
          <a:p>
            <a:pPr algn="ctr"/>
            <a:r>
              <a:rPr lang="en-US" b="1" dirty="0">
                <a:solidFill>
                  <a:schemeClr val="accent2"/>
                </a:solidFill>
              </a:rPr>
              <a:t>Computation of cost of delivery truck </a:t>
            </a:r>
          </a:p>
        </p:txBody>
      </p:sp>
      <p:sp>
        <p:nvSpPr>
          <p:cNvPr id="13" name="TextBox 12">
            <a:extLst>
              <a:ext uri="{FF2B5EF4-FFF2-40B4-BE49-F238E27FC236}">
                <a16:creationId xmlns:a16="http://schemas.microsoft.com/office/drawing/2014/main" id="{18343919-CC38-4EDA-A3B1-1AE46447B013}"/>
              </a:ext>
            </a:extLst>
          </p:cNvPr>
          <p:cNvSpPr txBox="1"/>
          <p:nvPr/>
        </p:nvSpPr>
        <p:spPr>
          <a:xfrm>
            <a:off x="13752849" y="11385621"/>
            <a:ext cx="9022969" cy="646331"/>
          </a:xfrm>
          <a:prstGeom prst="rect">
            <a:avLst/>
          </a:prstGeom>
          <a:noFill/>
        </p:spPr>
        <p:txBody>
          <a:bodyPr wrap="square">
            <a:spAutoFit/>
          </a:bodyPr>
          <a:lstStyle/>
          <a:p>
            <a:pPr algn="ctr"/>
            <a:r>
              <a:rPr lang="en-US" b="1" dirty="0">
                <a:solidFill>
                  <a:schemeClr val="accent2"/>
                </a:solidFill>
              </a:rPr>
              <a:t>Journal entry</a:t>
            </a:r>
          </a:p>
        </p:txBody>
      </p:sp>
      <p:sp>
        <p:nvSpPr>
          <p:cNvPr id="4" name="Footer Placeholder 3">
            <a:extLst>
              <a:ext uri="{FF2B5EF4-FFF2-40B4-BE49-F238E27FC236}">
                <a16:creationId xmlns:a16="http://schemas.microsoft.com/office/drawing/2014/main" id="{94F89E1C-419F-474C-9397-12C3D752105E}"/>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6" name="Slide Number Placeholder 5">
            <a:extLst>
              <a:ext uri="{FF2B5EF4-FFF2-40B4-BE49-F238E27FC236}">
                <a16:creationId xmlns:a16="http://schemas.microsoft.com/office/drawing/2014/main" id="{859787CF-F4AE-4671-A2BE-DD61CFFC16D0}"/>
              </a:ext>
            </a:extLst>
          </p:cNvPr>
          <p:cNvSpPr>
            <a:spLocks noGrp="1"/>
          </p:cNvSpPr>
          <p:nvPr>
            <p:ph type="sldNum" sz="quarter" idx="12"/>
          </p:nvPr>
        </p:nvSpPr>
        <p:spPr/>
        <p:txBody>
          <a:bodyPr/>
          <a:lstStyle/>
          <a:p>
            <a:fld id="{EBE3AD81-3AD4-9C46-856E-C08CF1183C60}" type="slidenum">
              <a:rPr lang="en-US" smtClean="0"/>
              <a:pPr/>
              <a:t>11</a:t>
            </a:fld>
            <a:endParaRPr lang="en-US" dirty="0"/>
          </a:p>
        </p:txBody>
      </p:sp>
    </p:spTree>
    <p:extLst>
      <p:ext uri="{BB962C8B-B14F-4D97-AF65-F5344CB8AC3E}">
        <p14:creationId xmlns:p14="http://schemas.microsoft.com/office/powerpoint/2010/main" val="2523407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9F8DB-C1E5-4F8E-AE43-B75E3CDC37FB}"/>
              </a:ext>
            </a:extLst>
          </p:cNvPr>
          <p:cNvSpPr>
            <a:spLocks noGrp="1"/>
          </p:cNvSpPr>
          <p:nvPr>
            <p:ph type="title"/>
          </p:nvPr>
        </p:nvSpPr>
        <p:spPr/>
        <p:txBody>
          <a:bodyPr/>
          <a:lstStyle/>
          <a:p>
            <a:r>
              <a:rPr lang="en-US" dirty="0"/>
              <a:t>Expenditures During Useful Life</a:t>
            </a:r>
          </a:p>
        </p:txBody>
      </p:sp>
      <p:sp>
        <p:nvSpPr>
          <p:cNvPr id="3" name="Content Placeholder 2">
            <a:extLst>
              <a:ext uri="{FF2B5EF4-FFF2-40B4-BE49-F238E27FC236}">
                <a16:creationId xmlns:a16="http://schemas.microsoft.com/office/drawing/2014/main" id="{5133367F-EAFC-4732-AAE2-B2629D54DB49}"/>
              </a:ext>
            </a:extLst>
          </p:cNvPr>
          <p:cNvSpPr>
            <a:spLocks noGrp="1"/>
          </p:cNvSpPr>
          <p:nvPr>
            <p:ph sz="quarter" idx="13"/>
          </p:nvPr>
        </p:nvSpPr>
        <p:spPr>
          <a:xfrm>
            <a:off x="5416550" y="2330379"/>
            <a:ext cx="18262599" cy="10033073"/>
          </a:xfrm>
        </p:spPr>
        <p:txBody>
          <a:bodyPr/>
          <a:lstStyle/>
          <a:p>
            <a:r>
              <a:rPr lang="en-US" b="1" dirty="0">
                <a:solidFill>
                  <a:schemeClr val="accent2"/>
                </a:solidFill>
              </a:rPr>
              <a:t>Ordinary Repairs </a:t>
            </a:r>
            <a:r>
              <a:rPr lang="en-US" dirty="0"/>
              <a:t>are expenditures to maintain the operating efficiency and productive life of the unit</a:t>
            </a:r>
          </a:p>
          <a:p>
            <a:pPr lvl="1"/>
            <a:r>
              <a:rPr lang="en-US" dirty="0"/>
              <a:t>Debit to Maintenance and Repairs Expense</a:t>
            </a:r>
          </a:p>
          <a:p>
            <a:pPr lvl="1"/>
            <a:r>
              <a:rPr lang="en-US" dirty="0"/>
              <a:t>The costs are </a:t>
            </a:r>
            <a:r>
              <a:rPr lang="en-US" b="1" dirty="0"/>
              <a:t>expensed</a:t>
            </a:r>
          </a:p>
          <a:p>
            <a:pPr lvl="1"/>
            <a:r>
              <a:rPr lang="en-US" dirty="0"/>
              <a:t>Referred to as revenue expenditures</a:t>
            </a:r>
          </a:p>
          <a:p>
            <a:pPr lvl="1"/>
            <a:endParaRPr lang="en-US" b="1" dirty="0"/>
          </a:p>
          <a:p>
            <a:r>
              <a:rPr lang="en-US" b="1" dirty="0">
                <a:solidFill>
                  <a:schemeClr val="accent2"/>
                </a:solidFill>
              </a:rPr>
              <a:t>Additions and Improvements </a:t>
            </a:r>
            <a:r>
              <a:rPr lang="en-US" dirty="0"/>
              <a:t>are costs incurred to increase the operating efficiency, productive capacity, or useful life of a plant asset</a:t>
            </a:r>
          </a:p>
          <a:p>
            <a:pPr lvl="1"/>
            <a:r>
              <a:rPr lang="en-US" dirty="0"/>
              <a:t>Debit plant asset affected</a:t>
            </a:r>
          </a:p>
          <a:p>
            <a:pPr lvl="1"/>
            <a:r>
              <a:rPr lang="en-US" dirty="0"/>
              <a:t>The costs are </a:t>
            </a:r>
            <a:r>
              <a:rPr lang="en-US" b="1" dirty="0"/>
              <a:t>capitalized</a:t>
            </a:r>
          </a:p>
          <a:p>
            <a:pPr lvl="1"/>
            <a:r>
              <a:rPr lang="en-US" dirty="0"/>
              <a:t>Referred to as capital expenditures</a:t>
            </a:r>
          </a:p>
        </p:txBody>
      </p:sp>
      <p:pic>
        <p:nvPicPr>
          <p:cNvPr id="4098" name="Picture 2" descr="Premium Vector | Speed up cartoon car with rocket flying.">
            <a:extLst>
              <a:ext uri="{FF2B5EF4-FFF2-40B4-BE49-F238E27FC236}">
                <a16:creationId xmlns:a16="http://schemas.microsoft.com/office/drawing/2014/main" id="{1DB3C8C7-AFD2-4DD4-BAB4-4298494FC5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74"/>
          <a:stretch/>
        </p:blipFill>
        <p:spPr bwMode="auto">
          <a:xfrm>
            <a:off x="664180" y="7452423"/>
            <a:ext cx="4752369" cy="473957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remium Vector | Car repair. auto mechanic near the car lifted on autolifts  illustration">
            <a:extLst>
              <a:ext uri="{FF2B5EF4-FFF2-40B4-BE49-F238E27FC236}">
                <a16:creationId xmlns:a16="http://schemas.microsoft.com/office/drawing/2014/main" id="{A4B740A2-1D25-43F1-9B19-1B8CD1C8048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98501" y="2499945"/>
            <a:ext cx="4752369" cy="356048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2202C00-6315-4B9D-91CD-5945C459DA13}"/>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5" name="Slide Number Placeholder 4">
            <a:extLst>
              <a:ext uri="{FF2B5EF4-FFF2-40B4-BE49-F238E27FC236}">
                <a16:creationId xmlns:a16="http://schemas.microsoft.com/office/drawing/2014/main" id="{22A6964A-9BEE-4548-9ECA-40DB7F8BF7DD}"/>
              </a:ext>
            </a:extLst>
          </p:cNvPr>
          <p:cNvSpPr>
            <a:spLocks noGrp="1"/>
          </p:cNvSpPr>
          <p:nvPr>
            <p:ph type="sldNum" sz="quarter" idx="12"/>
          </p:nvPr>
        </p:nvSpPr>
        <p:spPr/>
        <p:txBody>
          <a:bodyPr/>
          <a:lstStyle/>
          <a:p>
            <a:fld id="{EBE3AD81-3AD4-9C46-856E-C08CF1183C60}" type="slidenum">
              <a:rPr lang="en-US" smtClean="0"/>
              <a:pPr/>
              <a:t>12</a:t>
            </a:fld>
            <a:endParaRPr lang="en-US" dirty="0"/>
          </a:p>
        </p:txBody>
      </p:sp>
    </p:spTree>
    <p:extLst>
      <p:ext uri="{BB962C8B-B14F-4D97-AF65-F5344CB8AC3E}">
        <p14:creationId xmlns:p14="http://schemas.microsoft.com/office/powerpoint/2010/main" val="4184166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040C-2964-4269-A79F-E557415B3DA5}"/>
              </a:ext>
            </a:extLst>
          </p:cNvPr>
          <p:cNvSpPr>
            <a:spLocks noGrp="1"/>
          </p:cNvSpPr>
          <p:nvPr>
            <p:ph type="title"/>
          </p:nvPr>
        </p:nvSpPr>
        <p:spPr/>
        <p:txBody>
          <a:bodyPr/>
          <a:lstStyle/>
          <a:p>
            <a:r>
              <a:rPr lang="en-US" dirty="0"/>
              <a:t>Depreciation</a:t>
            </a:r>
          </a:p>
        </p:txBody>
      </p:sp>
      <p:sp>
        <p:nvSpPr>
          <p:cNvPr id="3" name="Content Placeholder 2">
            <a:extLst>
              <a:ext uri="{FF2B5EF4-FFF2-40B4-BE49-F238E27FC236}">
                <a16:creationId xmlns:a16="http://schemas.microsoft.com/office/drawing/2014/main" id="{219C3853-9654-447A-ADAC-45C77A967184}"/>
              </a:ext>
            </a:extLst>
          </p:cNvPr>
          <p:cNvSpPr>
            <a:spLocks noGrp="1"/>
          </p:cNvSpPr>
          <p:nvPr>
            <p:ph sz="quarter" idx="13"/>
          </p:nvPr>
        </p:nvSpPr>
        <p:spPr>
          <a:xfrm>
            <a:off x="990599" y="2330379"/>
            <a:ext cx="22924477" cy="10033073"/>
          </a:xfrm>
        </p:spPr>
        <p:txBody>
          <a:bodyPr/>
          <a:lstStyle/>
          <a:p>
            <a:r>
              <a:rPr lang="en-US" b="1" dirty="0"/>
              <a:t>Depreciation</a:t>
            </a:r>
          </a:p>
          <a:p>
            <a:pPr lvl="1"/>
            <a:r>
              <a:rPr lang="en-US" b="1" dirty="0"/>
              <a:t>Process of allocating to expense </a:t>
            </a:r>
            <a:r>
              <a:rPr lang="en-US" dirty="0"/>
              <a:t>the cost of a plant asset over its useful life in a rational and systematic manner</a:t>
            </a:r>
          </a:p>
          <a:p>
            <a:pPr lvl="1"/>
            <a:r>
              <a:rPr lang="en-US" dirty="0"/>
              <a:t>It is the process of cost allocation, not asset valuation</a:t>
            </a:r>
          </a:p>
          <a:p>
            <a:pPr lvl="1"/>
            <a:r>
              <a:rPr lang="en-US" dirty="0"/>
              <a:t>applies to </a:t>
            </a:r>
            <a:r>
              <a:rPr lang="en-US" b="1" dirty="0"/>
              <a:t>depreciable assets </a:t>
            </a:r>
            <a:r>
              <a:rPr lang="en-US" dirty="0"/>
              <a:t>(land improvements, buildings, and equipment)</a:t>
            </a:r>
          </a:p>
          <a:p>
            <a:pPr lvl="1"/>
            <a:r>
              <a:rPr lang="en-US" dirty="0"/>
              <a:t>does not apply to land, which is not a depreciable asset</a:t>
            </a:r>
          </a:p>
          <a:p>
            <a:endParaRPr lang="en-US" dirty="0"/>
          </a:p>
        </p:txBody>
      </p:sp>
      <p:pic>
        <p:nvPicPr>
          <p:cNvPr id="5" name="Picture 4">
            <a:extLst>
              <a:ext uri="{FF2B5EF4-FFF2-40B4-BE49-F238E27FC236}">
                <a16:creationId xmlns:a16="http://schemas.microsoft.com/office/drawing/2014/main" id="{13E076C4-3C78-4C5F-9663-4187566E2965}"/>
              </a:ext>
            </a:extLst>
          </p:cNvPr>
          <p:cNvPicPr>
            <a:picLocks noChangeAspect="1"/>
          </p:cNvPicPr>
          <p:nvPr/>
        </p:nvPicPr>
        <p:blipFill>
          <a:blip r:embed="rId2"/>
          <a:stretch>
            <a:fillRect/>
          </a:stretch>
        </p:blipFill>
        <p:spPr>
          <a:xfrm>
            <a:off x="2143310" y="7581376"/>
            <a:ext cx="21148490" cy="4387885"/>
          </a:xfrm>
          <a:prstGeom prst="rect">
            <a:avLst/>
          </a:prstGeom>
        </p:spPr>
      </p:pic>
      <p:sp>
        <p:nvSpPr>
          <p:cNvPr id="4" name="Footer Placeholder 3">
            <a:extLst>
              <a:ext uri="{FF2B5EF4-FFF2-40B4-BE49-F238E27FC236}">
                <a16:creationId xmlns:a16="http://schemas.microsoft.com/office/drawing/2014/main" id="{29106198-09D7-42AF-9149-5E44C546FED8}"/>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6" name="Slide Number Placeholder 5">
            <a:extLst>
              <a:ext uri="{FF2B5EF4-FFF2-40B4-BE49-F238E27FC236}">
                <a16:creationId xmlns:a16="http://schemas.microsoft.com/office/drawing/2014/main" id="{307C80B3-E1FD-441C-8468-0285D6122982}"/>
              </a:ext>
            </a:extLst>
          </p:cNvPr>
          <p:cNvSpPr>
            <a:spLocks noGrp="1"/>
          </p:cNvSpPr>
          <p:nvPr>
            <p:ph type="sldNum" sz="quarter" idx="12"/>
          </p:nvPr>
        </p:nvSpPr>
        <p:spPr/>
        <p:txBody>
          <a:bodyPr/>
          <a:lstStyle/>
          <a:p>
            <a:fld id="{EBE3AD81-3AD4-9C46-856E-C08CF1183C60}" type="slidenum">
              <a:rPr lang="en-US" smtClean="0"/>
              <a:pPr/>
              <a:t>13</a:t>
            </a:fld>
            <a:endParaRPr lang="en-US" dirty="0"/>
          </a:p>
        </p:txBody>
      </p:sp>
    </p:spTree>
    <p:extLst>
      <p:ext uri="{BB962C8B-B14F-4D97-AF65-F5344CB8AC3E}">
        <p14:creationId xmlns:p14="http://schemas.microsoft.com/office/powerpoint/2010/main" val="3335648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DF69-3C6E-4168-81E3-08691C2E346A}"/>
              </a:ext>
            </a:extLst>
          </p:cNvPr>
          <p:cNvSpPr>
            <a:spLocks noGrp="1"/>
          </p:cNvSpPr>
          <p:nvPr>
            <p:ph type="title"/>
          </p:nvPr>
        </p:nvSpPr>
        <p:spPr/>
        <p:txBody>
          <a:bodyPr/>
          <a:lstStyle/>
          <a:p>
            <a:r>
              <a:rPr lang="en-US" dirty="0"/>
              <a:t>Depreciation (cont’d)</a:t>
            </a:r>
          </a:p>
        </p:txBody>
      </p:sp>
      <p:sp>
        <p:nvSpPr>
          <p:cNvPr id="3" name="Content Placeholder 2">
            <a:extLst>
              <a:ext uri="{FF2B5EF4-FFF2-40B4-BE49-F238E27FC236}">
                <a16:creationId xmlns:a16="http://schemas.microsoft.com/office/drawing/2014/main" id="{8F4712F4-C7A4-4D45-B7D2-4EC9DCD16EA1}"/>
              </a:ext>
            </a:extLst>
          </p:cNvPr>
          <p:cNvSpPr>
            <a:spLocks noGrp="1"/>
          </p:cNvSpPr>
          <p:nvPr>
            <p:ph sz="quarter" idx="13"/>
          </p:nvPr>
        </p:nvSpPr>
        <p:spPr/>
        <p:txBody>
          <a:bodyPr/>
          <a:lstStyle/>
          <a:p>
            <a:r>
              <a:rPr lang="en-US" dirty="0"/>
              <a:t>Why it is necessary to record depreciation</a:t>
            </a:r>
          </a:p>
          <a:p>
            <a:pPr lvl="1"/>
            <a:r>
              <a:rPr lang="en-US" dirty="0"/>
              <a:t>During a depreciable asset’s useful life, its revenue-producing ability declines because of </a:t>
            </a:r>
            <a:r>
              <a:rPr lang="en-US" b="1" dirty="0"/>
              <a:t>wear and tear</a:t>
            </a:r>
          </a:p>
          <a:p>
            <a:pPr lvl="1"/>
            <a:r>
              <a:rPr lang="en-US" dirty="0"/>
              <a:t>Revenue-producing ability may also decline because of </a:t>
            </a:r>
            <a:r>
              <a:rPr lang="en-US" b="1" dirty="0"/>
              <a:t>obsolescence</a:t>
            </a:r>
            <a:r>
              <a:rPr lang="en-US" dirty="0"/>
              <a:t>. Obsolescence is the process of becoming out of date before the asset physically wears out</a:t>
            </a:r>
          </a:p>
        </p:txBody>
      </p:sp>
      <p:pic>
        <p:nvPicPr>
          <p:cNvPr id="5122" name="Picture 2" descr="Printer broken confused business worker broke Vector Image">
            <a:extLst>
              <a:ext uri="{FF2B5EF4-FFF2-40B4-BE49-F238E27FC236}">
                <a16:creationId xmlns:a16="http://schemas.microsoft.com/office/drawing/2014/main" id="{D85C67D8-DF2F-4C2A-8525-EA4BBF8C55B6}"/>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b="11072"/>
          <a:stretch/>
        </p:blipFill>
        <p:spPr bwMode="auto">
          <a:xfrm>
            <a:off x="2696307" y="7049168"/>
            <a:ext cx="7115908" cy="52522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ersonal computers evolution cartoon set Vector Image">
            <a:extLst>
              <a:ext uri="{FF2B5EF4-FFF2-40B4-BE49-F238E27FC236}">
                <a16:creationId xmlns:a16="http://schemas.microsoft.com/office/drawing/2014/main" id="{9924226D-E595-4665-863D-ECFFFC22E2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647" t="17082" r="12924" b="55567"/>
          <a:stretch/>
        </p:blipFill>
        <p:spPr bwMode="auto">
          <a:xfrm>
            <a:off x="12427020" y="8595253"/>
            <a:ext cx="4637313" cy="36067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ersonal computers evolution cartoon set Vector Image">
            <a:extLst>
              <a:ext uri="{FF2B5EF4-FFF2-40B4-BE49-F238E27FC236}">
                <a16:creationId xmlns:a16="http://schemas.microsoft.com/office/drawing/2014/main" id="{6A8A60EC-FB41-4877-BCDD-35AA28BFB9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495" t="44268" r="2076" b="28381"/>
          <a:stretch/>
        </p:blipFill>
        <p:spPr bwMode="auto">
          <a:xfrm>
            <a:off x="17320148" y="7189845"/>
            <a:ext cx="4637313" cy="360679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1ECF046-7B04-4E06-857D-F915AE0492AD}"/>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5" name="Slide Number Placeholder 4">
            <a:extLst>
              <a:ext uri="{FF2B5EF4-FFF2-40B4-BE49-F238E27FC236}">
                <a16:creationId xmlns:a16="http://schemas.microsoft.com/office/drawing/2014/main" id="{85825979-0FEF-481B-B325-497425405147}"/>
              </a:ext>
            </a:extLst>
          </p:cNvPr>
          <p:cNvSpPr>
            <a:spLocks noGrp="1"/>
          </p:cNvSpPr>
          <p:nvPr>
            <p:ph type="sldNum" sz="quarter" idx="12"/>
          </p:nvPr>
        </p:nvSpPr>
        <p:spPr/>
        <p:txBody>
          <a:bodyPr/>
          <a:lstStyle/>
          <a:p>
            <a:fld id="{EBE3AD81-3AD4-9C46-856E-C08CF1183C60}" type="slidenum">
              <a:rPr lang="en-US" smtClean="0"/>
              <a:pPr/>
              <a:t>14</a:t>
            </a:fld>
            <a:endParaRPr lang="en-US" dirty="0"/>
          </a:p>
        </p:txBody>
      </p:sp>
    </p:spTree>
    <p:extLst>
      <p:ext uri="{BB962C8B-B14F-4D97-AF65-F5344CB8AC3E}">
        <p14:creationId xmlns:p14="http://schemas.microsoft.com/office/powerpoint/2010/main" val="2267389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Arrow Connector 34">
            <a:extLst>
              <a:ext uri="{FF2B5EF4-FFF2-40B4-BE49-F238E27FC236}">
                <a16:creationId xmlns:a16="http://schemas.microsoft.com/office/drawing/2014/main" id="{0351057A-7EE3-4927-A3C1-DE01A09628DB}"/>
              </a:ext>
            </a:extLst>
          </p:cNvPr>
          <p:cNvCxnSpPr>
            <a:cxnSpLocks/>
          </p:cNvCxnSpPr>
          <p:nvPr/>
        </p:nvCxnSpPr>
        <p:spPr>
          <a:xfrm>
            <a:off x="4032003" y="7368038"/>
            <a:ext cx="18666562" cy="0"/>
          </a:xfrm>
          <a:prstGeom prst="straightConnector1">
            <a:avLst/>
          </a:prstGeom>
          <a:ln w="76200">
            <a:solidFill>
              <a:srgbClr val="BEE2D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ECB8C57-83E2-438E-AD6D-631DE4D88346}"/>
              </a:ext>
            </a:extLst>
          </p:cNvPr>
          <p:cNvCxnSpPr>
            <a:cxnSpLocks/>
            <a:endCxn id="17" idx="0"/>
          </p:cNvCxnSpPr>
          <p:nvPr/>
        </p:nvCxnSpPr>
        <p:spPr>
          <a:xfrm flipV="1">
            <a:off x="22772078" y="6345885"/>
            <a:ext cx="0" cy="130859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2EBB6BBF-FA38-4F11-9E27-91E4688C50E8}"/>
              </a:ext>
            </a:extLst>
          </p:cNvPr>
          <p:cNvSpPr/>
          <p:nvPr/>
        </p:nvSpPr>
        <p:spPr>
          <a:xfrm>
            <a:off x="3887665" y="3206118"/>
            <a:ext cx="18888075" cy="3270186"/>
          </a:xfrm>
          <a:custGeom>
            <a:avLst/>
            <a:gdLst>
              <a:gd name="connsiteX0" fmla="*/ 0 w 18888075"/>
              <a:gd name="connsiteY0" fmla="*/ 0 h 3333750"/>
              <a:gd name="connsiteX1" fmla="*/ 8829675 w 18888075"/>
              <a:gd name="connsiteY1" fmla="*/ 2409825 h 3333750"/>
              <a:gd name="connsiteX2" fmla="*/ 18888075 w 18888075"/>
              <a:gd name="connsiteY2" fmla="*/ 3333750 h 3333750"/>
            </a:gdLst>
            <a:ahLst/>
            <a:cxnLst>
              <a:cxn ang="0">
                <a:pos x="connsiteX0" y="connsiteY0"/>
              </a:cxn>
              <a:cxn ang="0">
                <a:pos x="connsiteX1" y="connsiteY1"/>
              </a:cxn>
              <a:cxn ang="0">
                <a:pos x="connsiteX2" y="connsiteY2"/>
              </a:cxn>
            </a:cxnLst>
            <a:rect l="l" t="t" r="r" b="b"/>
            <a:pathLst>
              <a:path w="18888075" h="3333750">
                <a:moveTo>
                  <a:pt x="0" y="0"/>
                </a:moveTo>
                <a:cubicBezTo>
                  <a:pt x="2840831" y="927100"/>
                  <a:pt x="5681663" y="1854200"/>
                  <a:pt x="8829675" y="2409825"/>
                </a:cubicBezTo>
                <a:cubicBezTo>
                  <a:pt x="11977687" y="2965450"/>
                  <a:pt x="15432881" y="3149600"/>
                  <a:pt x="18888075" y="3333750"/>
                </a:cubicBezTo>
              </a:path>
            </a:pathLst>
          </a:cu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D22DFD4-7A3E-4FA5-9CD5-76AC1DEF7A84}"/>
              </a:ext>
            </a:extLst>
          </p:cNvPr>
          <p:cNvSpPr>
            <a:spLocks noGrp="1"/>
          </p:cNvSpPr>
          <p:nvPr>
            <p:ph type="title"/>
          </p:nvPr>
        </p:nvSpPr>
        <p:spPr/>
        <p:txBody>
          <a:bodyPr/>
          <a:lstStyle/>
          <a:p>
            <a:r>
              <a:rPr lang="en-US" dirty="0"/>
              <a:t>Three Factors in Computing Depreciation</a:t>
            </a:r>
          </a:p>
        </p:txBody>
      </p:sp>
      <p:pic>
        <p:nvPicPr>
          <p:cNvPr id="6" name="Picture 5">
            <a:extLst>
              <a:ext uri="{FF2B5EF4-FFF2-40B4-BE49-F238E27FC236}">
                <a16:creationId xmlns:a16="http://schemas.microsoft.com/office/drawing/2014/main" id="{E12FD549-16F1-4A23-975F-3A0D4D2259C0}"/>
              </a:ext>
            </a:extLst>
          </p:cNvPr>
          <p:cNvPicPr>
            <a:picLocks noChangeAspect="1"/>
          </p:cNvPicPr>
          <p:nvPr/>
        </p:nvPicPr>
        <p:blipFill>
          <a:blip r:embed="rId3"/>
          <a:stretch>
            <a:fillRect/>
          </a:stretch>
        </p:blipFill>
        <p:spPr>
          <a:xfrm>
            <a:off x="7141030" y="7663081"/>
            <a:ext cx="13414194" cy="4885732"/>
          </a:xfrm>
          <a:prstGeom prst="rect">
            <a:avLst/>
          </a:prstGeom>
        </p:spPr>
      </p:pic>
      <p:cxnSp>
        <p:nvCxnSpPr>
          <p:cNvPr id="5" name="Straight Arrow Connector 4">
            <a:extLst>
              <a:ext uri="{FF2B5EF4-FFF2-40B4-BE49-F238E27FC236}">
                <a16:creationId xmlns:a16="http://schemas.microsoft.com/office/drawing/2014/main" id="{5766A281-A1E5-4F98-A694-BF58EE90DE00}"/>
              </a:ext>
            </a:extLst>
          </p:cNvPr>
          <p:cNvCxnSpPr/>
          <p:nvPr/>
        </p:nvCxnSpPr>
        <p:spPr>
          <a:xfrm>
            <a:off x="1348154" y="6974534"/>
            <a:ext cx="22062831"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F73457-85C0-4457-982D-F82AA94555CC}"/>
              </a:ext>
            </a:extLst>
          </p:cNvPr>
          <p:cNvCxnSpPr>
            <a:cxnSpLocks/>
          </p:cNvCxnSpPr>
          <p:nvPr/>
        </p:nvCxnSpPr>
        <p:spPr>
          <a:xfrm flipV="1">
            <a:off x="3915507" y="2057402"/>
            <a:ext cx="0" cy="5597072"/>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E94A55B-3ED9-4EC9-88D5-A2F4DE861399}"/>
              </a:ext>
            </a:extLst>
          </p:cNvPr>
          <p:cNvSpPr/>
          <p:nvPr/>
        </p:nvSpPr>
        <p:spPr>
          <a:xfrm>
            <a:off x="3763841" y="3059760"/>
            <a:ext cx="268162" cy="268162"/>
          </a:xfrm>
          <a:prstGeom prst="ellipse">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C7E7CA8-F21A-479F-B6C3-9B4509061EFC}"/>
              </a:ext>
            </a:extLst>
          </p:cNvPr>
          <p:cNvSpPr/>
          <p:nvPr/>
        </p:nvSpPr>
        <p:spPr>
          <a:xfrm>
            <a:off x="22637997" y="6345885"/>
            <a:ext cx="268162" cy="268162"/>
          </a:xfrm>
          <a:prstGeom prst="ellipse">
            <a:avLst/>
          </a:prstGeom>
          <a:solidFill>
            <a:schemeClr val="bg1"/>
          </a:solidFill>
          <a:ln w="7620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B6B633F-3F29-4F0A-8B5D-8365518F159F}"/>
              </a:ext>
            </a:extLst>
          </p:cNvPr>
          <p:cNvSpPr/>
          <p:nvPr/>
        </p:nvSpPr>
        <p:spPr>
          <a:xfrm>
            <a:off x="6460149" y="3932402"/>
            <a:ext cx="268162" cy="268162"/>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70AFBE9-EB1C-4AF0-B250-999EE734E5D1}"/>
              </a:ext>
            </a:extLst>
          </p:cNvPr>
          <p:cNvSpPr/>
          <p:nvPr/>
        </p:nvSpPr>
        <p:spPr>
          <a:xfrm>
            <a:off x="9156457" y="4707130"/>
            <a:ext cx="268162" cy="268162"/>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CC2118-6737-4D21-A9C5-933E3D3219BB}"/>
              </a:ext>
            </a:extLst>
          </p:cNvPr>
          <p:cNvSpPr/>
          <p:nvPr/>
        </p:nvSpPr>
        <p:spPr>
          <a:xfrm>
            <a:off x="11852765" y="5278539"/>
            <a:ext cx="268162" cy="268162"/>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A9E972B-5ECC-40D5-8B5A-357613AE2FF7}"/>
              </a:ext>
            </a:extLst>
          </p:cNvPr>
          <p:cNvSpPr/>
          <p:nvPr/>
        </p:nvSpPr>
        <p:spPr>
          <a:xfrm>
            <a:off x="14549073" y="5727679"/>
            <a:ext cx="268162" cy="268162"/>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802C003-640B-4C8C-9EB6-B35C07544C3C}"/>
              </a:ext>
            </a:extLst>
          </p:cNvPr>
          <p:cNvSpPr/>
          <p:nvPr/>
        </p:nvSpPr>
        <p:spPr>
          <a:xfrm>
            <a:off x="17245381" y="5995841"/>
            <a:ext cx="268162" cy="268162"/>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0B259B9-CC8F-4718-8E17-68425E91221C}"/>
              </a:ext>
            </a:extLst>
          </p:cNvPr>
          <p:cNvSpPr/>
          <p:nvPr/>
        </p:nvSpPr>
        <p:spPr>
          <a:xfrm>
            <a:off x="19941689" y="6190558"/>
            <a:ext cx="268162" cy="268162"/>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8BB6FC9-417C-4468-AA3E-A709E19BCED6}"/>
              </a:ext>
            </a:extLst>
          </p:cNvPr>
          <p:cNvSpPr txBox="1"/>
          <p:nvPr/>
        </p:nvSpPr>
        <p:spPr>
          <a:xfrm>
            <a:off x="12203726" y="7044873"/>
            <a:ext cx="2728542" cy="646331"/>
          </a:xfrm>
          <a:prstGeom prst="rect">
            <a:avLst/>
          </a:prstGeom>
          <a:solidFill>
            <a:schemeClr val="bg1"/>
          </a:solidFill>
        </p:spPr>
        <p:txBody>
          <a:bodyPr wrap="square">
            <a:spAutoFit/>
          </a:bodyPr>
          <a:lstStyle/>
          <a:p>
            <a:pPr algn="ctr"/>
            <a:r>
              <a:rPr lang="en-US" b="1" dirty="0">
                <a:solidFill>
                  <a:srgbClr val="00B050"/>
                </a:solidFill>
              </a:rPr>
              <a:t>Useful life</a:t>
            </a:r>
          </a:p>
        </p:txBody>
      </p:sp>
      <p:sp>
        <p:nvSpPr>
          <p:cNvPr id="36" name="TextBox 35">
            <a:extLst>
              <a:ext uri="{FF2B5EF4-FFF2-40B4-BE49-F238E27FC236}">
                <a16:creationId xmlns:a16="http://schemas.microsoft.com/office/drawing/2014/main" id="{C0605B33-DF18-46BB-9C0F-7DBF8BF78261}"/>
              </a:ext>
            </a:extLst>
          </p:cNvPr>
          <p:cNvSpPr txBox="1"/>
          <p:nvPr/>
        </p:nvSpPr>
        <p:spPr>
          <a:xfrm>
            <a:off x="2508734" y="2860512"/>
            <a:ext cx="1414824" cy="646331"/>
          </a:xfrm>
          <a:prstGeom prst="rect">
            <a:avLst/>
          </a:prstGeom>
          <a:noFill/>
        </p:spPr>
        <p:txBody>
          <a:bodyPr wrap="square">
            <a:spAutoFit/>
          </a:bodyPr>
          <a:lstStyle/>
          <a:p>
            <a:pPr algn="ctr"/>
            <a:r>
              <a:rPr lang="en-US" b="1" dirty="0">
                <a:solidFill>
                  <a:srgbClr val="00B0F0"/>
                </a:solidFill>
              </a:rPr>
              <a:t>Cost</a:t>
            </a:r>
          </a:p>
        </p:txBody>
      </p:sp>
      <p:sp>
        <p:nvSpPr>
          <p:cNvPr id="37" name="TextBox 36">
            <a:extLst>
              <a:ext uri="{FF2B5EF4-FFF2-40B4-BE49-F238E27FC236}">
                <a16:creationId xmlns:a16="http://schemas.microsoft.com/office/drawing/2014/main" id="{8C319541-6A69-4B2A-97DD-583B8BEC2C2B}"/>
              </a:ext>
            </a:extLst>
          </p:cNvPr>
          <p:cNvSpPr txBox="1"/>
          <p:nvPr/>
        </p:nvSpPr>
        <p:spPr>
          <a:xfrm>
            <a:off x="1477851" y="1967339"/>
            <a:ext cx="2321161" cy="646331"/>
          </a:xfrm>
          <a:prstGeom prst="rect">
            <a:avLst/>
          </a:prstGeom>
          <a:noFill/>
        </p:spPr>
        <p:txBody>
          <a:bodyPr wrap="square">
            <a:spAutoFit/>
          </a:bodyPr>
          <a:lstStyle/>
          <a:p>
            <a:pPr algn="ctr"/>
            <a:r>
              <a:rPr lang="en-US" dirty="0">
                <a:solidFill>
                  <a:schemeClr val="accent2"/>
                </a:solidFill>
              </a:rPr>
              <a:t>Book value</a:t>
            </a:r>
          </a:p>
        </p:txBody>
      </p:sp>
      <p:sp>
        <p:nvSpPr>
          <p:cNvPr id="38" name="TextBox 37">
            <a:extLst>
              <a:ext uri="{FF2B5EF4-FFF2-40B4-BE49-F238E27FC236}">
                <a16:creationId xmlns:a16="http://schemas.microsoft.com/office/drawing/2014/main" id="{04797789-BA8E-49C4-B7F7-EBD394827DCE}"/>
              </a:ext>
            </a:extLst>
          </p:cNvPr>
          <p:cNvSpPr txBox="1"/>
          <p:nvPr/>
        </p:nvSpPr>
        <p:spPr>
          <a:xfrm>
            <a:off x="21523574" y="5182512"/>
            <a:ext cx="2349982" cy="1200329"/>
          </a:xfrm>
          <a:prstGeom prst="rect">
            <a:avLst/>
          </a:prstGeom>
          <a:noFill/>
        </p:spPr>
        <p:txBody>
          <a:bodyPr wrap="square">
            <a:spAutoFit/>
          </a:bodyPr>
          <a:lstStyle/>
          <a:p>
            <a:pPr algn="ctr"/>
            <a:r>
              <a:rPr lang="en-US" b="1" dirty="0">
                <a:solidFill>
                  <a:srgbClr val="F89387"/>
                </a:solidFill>
              </a:rPr>
              <a:t>Residual value</a:t>
            </a:r>
          </a:p>
        </p:txBody>
      </p:sp>
      <p:sp>
        <p:nvSpPr>
          <p:cNvPr id="39" name="TextBox 38">
            <a:extLst>
              <a:ext uri="{FF2B5EF4-FFF2-40B4-BE49-F238E27FC236}">
                <a16:creationId xmlns:a16="http://schemas.microsoft.com/office/drawing/2014/main" id="{F9210654-54A2-415D-AF5E-AEEC51B0906B}"/>
              </a:ext>
            </a:extLst>
          </p:cNvPr>
          <p:cNvSpPr txBox="1"/>
          <p:nvPr/>
        </p:nvSpPr>
        <p:spPr>
          <a:xfrm>
            <a:off x="11375893" y="3206118"/>
            <a:ext cx="3978782" cy="1200329"/>
          </a:xfrm>
          <a:prstGeom prst="rect">
            <a:avLst/>
          </a:prstGeom>
          <a:solidFill>
            <a:schemeClr val="accent4"/>
          </a:solidFill>
        </p:spPr>
        <p:txBody>
          <a:bodyPr wrap="square">
            <a:spAutoFit/>
          </a:bodyPr>
          <a:lstStyle/>
          <a:p>
            <a:pPr algn="ctr"/>
            <a:r>
              <a:rPr lang="en-US" dirty="0">
                <a:solidFill>
                  <a:schemeClr val="accent1"/>
                </a:solidFill>
              </a:rPr>
              <a:t>Depreciation schedule</a:t>
            </a:r>
          </a:p>
        </p:txBody>
      </p:sp>
      <p:sp>
        <p:nvSpPr>
          <p:cNvPr id="2" name="Footer Placeholder 1">
            <a:extLst>
              <a:ext uri="{FF2B5EF4-FFF2-40B4-BE49-F238E27FC236}">
                <a16:creationId xmlns:a16="http://schemas.microsoft.com/office/drawing/2014/main" id="{7ED6B4D1-E17C-47F9-8AD6-CD02E8EE0188}"/>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4" name="Slide Number Placeholder 3">
            <a:extLst>
              <a:ext uri="{FF2B5EF4-FFF2-40B4-BE49-F238E27FC236}">
                <a16:creationId xmlns:a16="http://schemas.microsoft.com/office/drawing/2014/main" id="{ACF9AC66-3FE3-44DA-82B2-2BAD3EF1417D}"/>
              </a:ext>
            </a:extLst>
          </p:cNvPr>
          <p:cNvSpPr>
            <a:spLocks noGrp="1"/>
          </p:cNvSpPr>
          <p:nvPr>
            <p:ph type="sldNum" sz="quarter" idx="12"/>
          </p:nvPr>
        </p:nvSpPr>
        <p:spPr/>
        <p:txBody>
          <a:bodyPr/>
          <a:lstStyle/>
          <a:p>
            <a:fld id="{EBE3AD81-3AD4-9C46-856E-C08CF1183C60}" type="slidenum">
              <a:rPr lang="en-US" smtClean="0"/>
              <a:pPr/>
              <a:t>15</a:t>
            </a:fld>
            <a:endParaRPr lang="en-US" dirty="0"/>
          </a:p>
        </p:txBody>
      </p:sp>
    </p:spTree>
    <p:extLst>
      <p:ext uri="{BB962C8B-B14F-4D97-AF65-F5344CB8AC3E}">
        <p14:creationId xmlns:p14="http://schemas.microsoft.com/office/powerpoint/2010/main" val="4087162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A1C2F5A8-8735-43BF-BA55-3AA035A93262}"/>
              </a:ext>
            </a:extLst>
          </p:cNvPr>
          <p:cNvCxnSpPr>
            <a:cxnSpLocks/>
            <a:endCxn id="65" idx="0"/>
          </p:cNvCxnSpPr>
          <p:nvPr/>
        </p:nvCxnSpPr>
        <p:spPr>
          <a:xfrm>
            <a:off x="6609317" y="4063718"/>
            <a:ext cx="2674338"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65" name="Arrow: Down 64">
            <a:extLst>
              <a:ext uri="{FF2B5EF4-FFF2-40B4-BE49-F238E27FC236}">
                <a16:creationId xmlns:a16="http://schemas.microsoft.com/office/drawing/2014/main" id="{3C81B8DC-FCC2-4B3C-B54F-376313DF4BCB}"/>
              </a:ext>
            </a:extLst>
          </p:cNvPr>
          <p:cNvSpPr/>
          <p:nvPr/>
        </p:nvSpPr>
        <p:spPr>
          <a:xfrm>
            <a:off x="9149584" y="4063718"/>
            <a:ext cx="268142" cy="610136"/>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B544838B-2408-4BC9-A1C8-2F056861D834}"/>
              </a:ext>
            </a:extLst>
          </p:cNvPr>
          <p:cNvCxnSpPr>
            <a:cxnSpLocks/>
          </p:cNvCxnSpPr>
          <p:nvPr/>
        </p:nvCxnSpPr>
        <p:spPr>
          <a:xfrm flipV="1">
            <a:off x="3915507" y="6501795"/>
            <a:ext cx="18951381" cy="1066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24D43F9-0280-4152-BE27-58AAA14FB07A}"/>
              </a:ext>
            </a:extLst>
          </p:cNvPr>
          <p:cNvCxnSpPr>
            <a:cxnSpLocks/>
            <a:endCxn id="54" idx="0"/>
          </p:cNvCxnSpPr>
          <p:nvPr/>
        </p:nvCxnSpPr>
        <p:spPr>
          <a:xfrm>
            <a:off x="3915507" y="3206118"/>
            <a:ext cx="2674338"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ECB8C57-83E2-438E-AD6D-631DE4D88346}"/>
              </a:ext>
            </a:extLst>
          </p:cNvPr>
          <p:cNvCxnSpPr>
            <a:cxnSpLocks/>
            <a:endCxn id="17" idx="0"/>
          </p:cNvCxnSpPr>
          <p:nvPr/>
        </p:nvCxnSpPr>
        <p:spPr>
          <a:xfrm flipV="1">
            <a:off x="22772078" y="6345885"/>
            <a:ext cx="0" cy="130859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2EBB6BBF-FA38-4F11-9E27-91E4688C50E8}"/>
              </a:ext>
            </a:extLst>
          </p:cNvPr>
          <p:cNvSpPr/>
          <p:nvPr/>
        </p:nvSpPr>
        <p:spPr>
          <a:xfrm>
            <a:off x="3887665" y="3206118"/>
            <a:ext cx="18888075" cy="3270186"/>
          </a:xfrm>
          <a:custGeom>
            <a:avLst/>
            <a:gdLst>
              <a:gd name="connsiteX0" fmla="*/ 0 w 18888075"/>
              <a:gd name="connsiteY0" fmla="*/ 0 h 3333750"/>
              <a:gd name="connsiteX1" fmla="*/ 8829675 w 18888075"/>
              <a:gd name="connsiteY1" fmla="*/ 2409825 h 3333750"/>
              <a:gd name="connsiteX2" fmla="*/ 18888075 w 18888075"/>
              <a:gd name="connsiteY2" fmla="*/ 3333750 h 3333750"/>
            </a:gdLst>
            <a:ahLst/>
            <a:cxnLst>
              <a:cxn ang="0">
                <a:pos x="connsiteX0" y="connsiteY0"/>
              </a:cxn>
              <a:cxn ang="0">
                <a:pos x="connsiteX1" y="connsiteY1"/>
              </a:cxn>
              <a:cxn ang="0">
                <a:pos x="connsiteX2" y="connsiteY2"/>
              </a:cxn>
            </a:cxnLst>
            <a:rect l="l" t="t" r="r" b="b"/>
            <a:pathLst>
              <a:path w="18888075" h="3333750">
                <a:moveTo>
                  <a:pt x="0" y="0"/>
                </a:moveTo>
                <a:cubicBezTo>
                  <a:pt x="2840831" y="927100"/>
                  <a:pt x="5681663" y="1854200"/>
                  <a:pt x="8829675" y="2409825"/>
                </a:cubicBezTo>
                <a:cubicBezTo>
                  <a:pt x="11977687" y="2965450"/>
                  <a:pt x="15432881" y="3149600"/>
                  <a:pt x="18888075" y="3333750"/>
                </a:cubicBezTo>
              </a:path>
            </a:pathLst>
          </a:cu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D22DFD4-7A3E-4FA5-9CD5-76AC1DEF7A84}"/>
              </a:ext>
            </a:extLst>
          </p:cNvPr>
          <p:cNvSpPr>
            <a:spLocks noGrp="1"/>
          </p:cNvSpPr>
          <p:nvPr>
            <p:ph type="title"/>
          </p:nvPr>
        </p:nvSpPr>
        <p:spPr/>
        <p:txBody>
          <a:bodyPr/>
          <a:lstStyle/>
          <a:p>
            <a:r>
              <a:rPr lang="en-US" dirty="0"/>
              <a:t>Three Factors in Computing Depreciation (cont’d)</a:t>
            </a:r>
          </a:p>
        </p:txBody>
      </p:sp>
      <p:pic>
        <p:nvPicPr>
          <p:cNvPr id="6" name="Picture 5">
            <a:extLst>
              <a:ext uri="{FF2B5EF4-FFF2-40B4-BE49-F238E27FC236}">
                <a16:creationId xmlns:a16="http://schemas.microsoft.com/office/drawing/2014/main" id="{E12FD549-16F1-4A23-975F-3A0D4D2259C0}"/>
              </a:ext>
            </a:extLst>
          </p:cNvPr>
          <p:cNvPicPr>
            <a:picLocks noChangeAspect="1"/>
          </p:cNvPicPr>
          <p:nvPr/>
        </p:nvPicPr>
        <p:blipFill>
          <a:blip r:embed="rId3"/>
          <a:stretch>
            <a:fillRect/>
          </a:stretch>
        </p:blipFill>
        <p:spPr>
          <a:xfrm>
            <a:off x="14792766" y="2057402"/>
            <a:ext cx="8745226" cy="3185195"/>
          </a:xfrm>
          <a:prstGeom prst="rect">
            <a:avLst/>
          </a:prstGeom>
        </p:spPr>
      </p:pic>
      <p:cxnSp>
        <p:nvCxnSpPr>
          <p:cNvPr id="5" name="Straight Arrow Connector 4">
            <a:extLst>
              <a:ext uri="{FF2B5EF4-FFF2-40B4-BE49-F238E27FC236}">
                <a16:creationId xmlns:a16="http://schemas.microsoft.com/office/drawing/2014/main" id="{5766A281-A1E5-4F98-A694-BF58EE90DE00}"/>
              </a:ext>
            </a:extLst>
          </p:cNvPr>
          <p:cNvCxnSpPr/>
          <p:nvPr/>
        </p:nvCxnSpPr>
        <p:spPr>
          <a:xfrm>
            <a:off x="1348154" y="6974534"/>
            <a:ext cx="22062831"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F73457-85C0-4457-982D-F82AA94555CC}"/>
              </a:ext>
            </a:extLst>
          </p:cNvPr>
          <p:cNvCxnSpPr>
            <a:cxnSpLocks/>
          </p:cNvCxnSpPr>
          <p:nvPr/>
        </p:nvCxnSpPr>
        <p:spPr>
          <a:xfrm flipV="1">
            <a:off x="3915507" y="2057402"/>
            <a:ext cx="0" cy="5597072"/>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E94A55B-3ED9-4EC9-88D5-A2F4DE861399}"/>
              </a:ext>
            </a:extLst>
          </p:cNvPr>
          <p:cNvSpPr/>
          <p:nvPr/>
        </p:nvSpPr>
        <p:spPr>
          <a:xfrm>
            <a:off x="3763841" y="3059760"/>
            <a:ext cx="268162" cy="268162"/>
          </a:xfrm>
          <a:prstGeom prst="ellipse">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C7E7CA8-F21A-479F-B6C3-9B4509061EFC}"/>
              </a:ext>
            </a:extLst>
          </p:cNvPr>
          <p:cNvSpPr/>
          <p:nvPr/>
        </p:nvSpPr>
        <p:spPr>
          <a:xfrm>
            <a:off x="22637997" y="6345885"/>
            <a:ext cx="268162" cy="268162"/>
          </a:xfrm>
          <a:prstGeom prst="ellipse">
            <a:avLst/>
          </a:prstGeom>
          <a:solidFill>
            <a:schemeClr val="bg1"/>
          </a:solidFill>
          <a:ln w="7620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B6B633F-3F29-4F0A-8B5D-8365518F159F}"/>
              </a:ext>
            </a:extLst>
          </p:cNvPr>
          <p:cNvSpPr/>
          <p:nvPr/>
        </p:nvSpPr>
        <p:spPr>
          <a:xfrm>
            <a:off x="6460149" y="3932402"/>
            <a:ext cx="268162" cy="268162"/>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70AFBE9-EB1C-4AF0-B250-999EE734E5D1}"/>
              </a:ext>
            </a:extLst>
          </p:cNvPr>
          <p:cNvSpPr/>
          <p:nvPr/>
        </p:nvSpPr>
        <p:spPr>
          <a:xfrm>
            <a:off x="9156457" y="4707130"/>
            <a:ext cx="268162" cy="268162"/>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CC2118-6737-4D21-A9C5-933E3D3219BB}"/>
              </a:ext>
            </a:extLst>
          </p:cNvPr>
          <p:cNvSpPr/>
          <p:nvPr/>
        </p:nvSpPr>
        <p:spPr>
          <a:xfrm>
            <a:off x="11852765" y="5278539"/>
            <a:ext cx="268162" cy="268162"/>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A9E972B-5ECC-40D5-8B5A-357613AE2FF7}"/>
              </a:ext>
            </a:extLst>
          </p:cNvPr>
          <p:cNvSpPr/>
          <p:nvPr/>
        </p:nvSpPr>
        <p:spPr>
          <a:xfrm>
            <a:off x="14549073" y="5727679"/>
            <a:ext cx="268162" cy="268162"/>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802C003-640B-4C8C-9EB6-B35C07544C3C}"/>
              </a:ext>
            </a:extLst>
          </p:cNvPr>
          <p:cNvSpPr/>
          <p:nvPr/>
        </p:nvSpPr>
        <p:spPr>
          <a:xfrm>
            <a:off x="17245381" y="5995841"/>
            <a:ext cx="268162" cy="268162"/>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0B259B9-CC8F-4718-8E17-68425E91221C}"/>
              </a:ext>
            </a:extLst>
          </p:cNvPr>
          <p:cNvSpPr/>
          <p:nvPr/>
        </p:nvSpPr>
        <p:spPr>
          <a:xfrm>
            <a:off x="19941689" y="6190558"/>
            <a:ext cx="268162" cy="268162"/>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A4303643-6C51-41BC-BDEC-AF864B26AB29}"/>
              </a:ext>
            </a:extLst>
          </p:cNvPr>
          <p:cNvCxnSpPr>
            <a:cxnSpLocks/>
          </p:cNvCxnSpPr>
          <p:nvPr/>
        </p:nvCxnSpPr>
        <p:spPr>
          <a:xfrm>
            <a:off x="4032003" y="7368038"/>
            <a:ext cx="18666562" cy="0"/>
          </a:xfrm>
          <a:prstGeom prst="straightConnector1">
            <a:avLst/>
          </a:prstGeom>
          <a:ln w="76200">
            <a:solidFill>
              <a:srgbClr val="BEE2D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8BB6FC9-417C-4468-AA3E-A709E19BCED6}"/>
              </a:ext>
            </a:extLst>
          </p:cNvPr>
          <p:cNvSpPr txBox="1"/>
          <p:nvPr/>
        </p:nvSpPr>
        <p:spPr>
          <a:xfrm>
            <a:off x="12203726" y="7044873"/>
            <a:ext cx="2728542" cy="646331"/>
          </a:xfrm>
          <a:prstGeom prst="rect">
            <a:avLst/>
          </a:prstGeom>
          <a:solidFill>
            <a:schemeClr val="bg1"/>
          </a:solidFill>
        </p:spPr>
        <p:txBody>
          <a:bodyPr wrap="square">
            <a:spAutoFit/>
          </a:bodyPr>
          <a:lstStyle/>
          <a:p>
            <a:pPr algn="ctr"/>
            <a:r>
              <a:rPr lang="en-US" b="1" dirty="0">
                <a:solidFill>
                  <a:srgbClr val="00B050"/>
                </a:solidFill>
              </a:rPr>
              <a:t>Useful life</a:t>
            </a:r>
          </a:p>
        </p:txBody>
      </p:sp>
      <p:sp>
        <p:nvSpPr>
          <p:cNvPr id="36" name="TextBox 35">
            <a:extLst>
              <a:ext uri="{FF2B5EF4-FFF2-40B4-BE49-F238E27FC236}">
                <a16:creationId xmlns:a16="http://schemas.microsoft.com/office/drawing/2014/main" id="{C0605B33-DF18-46BB-9C0F-7DBF8BF78261}"/>
              </a:ext>
            </a:extLst>
          </p:cNvPr>
          <p:cNvSpPr txBox="1"/>
          <p:nvPr/>
        </p:nvSpPr>
        <p:spPr>
          <a:xfrm>
            <a:off x="2508734" y="2860512"/>
            <a:ext cx="1414824" cy="646331"/>
          </a:xfrm>
          <a:prstGeom prst="rect">
            <a:avLst/>
          </a:prstGeom>
          <a:noFill/>
        </p:spPr>
        <p:txBody>
          <a:bodyPr wrap="square">
            <a:spAutoFit/>
          </a:bodyPr>
          <a:lstStyle/>
          <a:p>
            <a:pPr algn="ctr"/>
            <a:r>
              <a:rPr lang="en-US" b="1" dirty="0">
                <a:solidFill>
                  <a:srgbClr val="00B0F0"/>
                </a:solidFill>
              </a:rPr>
              <a:t>Cost</a:t>
            </a:r>
          </a:p>
        </p:txBody>
      </p:sp>
      <p:sp>
        <p:nvSpPr>
          <p:cNvPr id="37" name="TextBox 36">
            <a:extLst>
              <a:ext uri="{FF2B5EF4-FFF2-40B4-BE49-F238E27FC236}">
                <a16:creationId xmlns:a16="http://schemas.microsoft.com/office/drawing/2014/main" id="{8C319541-6A69-4B2A-97DD-583B8BEC2C2B}"/>
              </a:ext>
            </a:extLst>
          </p:cNvPr>
          <p:cNvSpPr txBox="1"/>
          <p:nvPr/>
        </p:nvSpPr>
        <p:spPr>
          <a:xfrm>
            <a:off x="1477851" y="1967339"/>
            <a:ext cx="2321161" cy="646331"/>
          </a:xfrm>
          <a:prstGeom prst="rect">
            <a:avLst/>
          </a:prstGeom>
          <a:noFill/>
        </p:spPr>
        <p:txBody>
          <a:bodyPr wrap="square">
            <a:spAutoFit/>
          </a:bodyPr>
          <a:lstStyle/>
          <a:p>
            <a:pPr algn="ctr"/>
            <a:r>
              <a:rPr lang="en-US" dirty="0">
                <a:solidFill>
                  <a:schemeClr val="accent2"/>
                </a:solidFill>
              </a:rPr>
              <a:t>Book value</a:t>
            </a:r>
          </a:p>
        </p:txBody>
      </p:sp>
      <p:sp>
        <p:nvSpPr>
          <p:cNvPr id="38" name="TextBox 37">
            <a:extLst>
              <a:ext uri="{FF2B5EF4-FFF2-40B4-BE49-F238E27FC236}">
                <a16:creationId xmlns:a16="http://schemas.microsoft.com/office/drawing/2014/main" id="{04797789-BA8E-49C4-B7F7-EBD394827DCE}"/>
              </a:ext>
            </a:extLst>
          </p:cNvPr>
          <p:cNvSpPr txBox="1"/>
          <p:nvPr/>
        </p:nvSpPr>
        <p:spPr>
          <a:xfrm>
            <a:off x="21523574" y="5182512"/>
            <a:ext cx="2349982" cy="1200329"/>
          </a:xfrm>
          <a:prstGeom prst="rect">
            <a:avLst/>
          </a:prstGeom>
          <a:noFill/>
        </p:spPr>
        <p:txBody>
          <a:bodyPr wrap="square">
            <a:spAutoFit/>
          </a:bodyPr>
          <a:lstStyle/>
          <a:p>
            <a:pPr algn="ctr"/>
            <a:r>
              <a:rPr lang="en-US" b="1" dirty="0">
                <a:solidFill>
                  <a:srgbClr val="F89387"/>
                </a:solidFill>
              </a:rPr>
              <a:t>Residual value</a:t>
            </a:r>
          </a:p>
        </p:txBody>
      </p:sp>
      <p:sp>
        <p:nvSpPr>
          <p:cNvPr id="40" name="Rectangle: Rounded Corners 39">
            <a:extLst>
              <a:ext uri="{FF2B5EF4-FFF2-40B4-BE49-F238E27FC236}">
                <a16:creationId xmlns:a16="http://schemas.microsoft.com/office/drawing/2014/main" id="{7D5158B1-F0EE-4E0E-A976-50B670EBFBC9}"/>
              </a:ext>
            </a:extLst>
          </p:cNvPr>
          <p:cNvSpPr/>
          <p:nvPr/>
        </p:nvSpPr>
        <p:spPr>
          <a:xfrm>
            <a:off x="1320690" y="7997104"/>
            <a:ext cx="6986954" cy="4601910"/>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sz="4400" dirty="0">
              <a:solidFill>
                <a:schemeClr val="tx2"/>
              </a:solidFill>
            </a:endParaRPr>
          </a:p>
        </p:txBody>
      </p:sp>
      <p:sp>
        <p:nvSpPr>
          <p:cNvPr id="42" name="Rectangle: Rounded Corners 41">
            <a:extLst>
              <a:ext uri="{FF2B5EF4-FFF2-40B4-BE49-F238E27FC236}">
                <a16:creationId xmlns:a16="http://schemas.microsoft.com/office/drawing/2014/main" id="{990AEB18-A412-46DB-8924-13BDA0440808}"/>
              </a:ext>
            </a:extLst>
          </p:cNvPr>
          <p:cNvSpPr/>
          <p:nvPr/>
        </p:nvSpPr>
        <p:spPr>
          <a:xfrm>
            <a:off x="1091058" y="7761542"/>
            <a:ext cx="6986954" cy="4601910"/>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t"/>
          <a:lstStyle/>
          <a:p>
            <a:pPr algn="ctr"/>
            <a:r>
              <a:rPr lang="en-US" altLang="zh-CN" sz="4400" b="1" dirty="0">
                <a:solidFill>
                  <a:srgbClr val="00B0F0"/>
                </a:solidFill>
              </a:rPr>
              <a:t>Cost</a:t>
            </a:r>
          </a:p>
          <a:p>
            <a:endParaRPr lang="en-US" altLang="zh-CN" sz="1800" dirty="0">
              <a:solidFill>
                <a:schemeClr val="tx2"/>
              </a:solidFill>
            </a:endParaRPr>
          </a:p>
          <a:p>
            <a:r>
              <a:rPr lang="en-US" altLang="zh-CN" sz="4400" dirty="0">
                <a:solidFill>
                  <a:schemeClr val="tx2"/>
                </a:solidFill>
              </a:rPr>
              <a:t>Companies record plant assets at cost, in accordance with the </a:t>
            </a:r>
            <a:r>
              <a:rPr lang="en-US" altLang="zh-CN" sz="4400" b="1" dirty="0">
                <a:solidFill>
                  <a:schemeClr val="tx2"/>
                </a:solidFill>
              </a:rPr>
              <a:t>historical cost </a:t>
            </a:r>
            <a:r>
              <a:rPr lang="en-US" altLang="zh-CN" sz="4400" dirty="0">
                <a:solidFill>
                  <a:schemeClr val="tx2"/>
                </a:solidFill>
              </a:rPr>
              <a:t>principle (initial book value)</a:t>
            </a:r>
          </a:p>
        </p:txBody>
      </p:sp>
      <p:sp>
        <p:nvSpPr>
          <p:cNvPr id="44" name="Rectangle: Rounded Corners 43">
            <a:extLst>
              <a:ext uri="{FF2B5EF4-FFF2-40B4-BE49-F238E27FC236}">
                <a16:creationId xmlns:a16="http://schemas.microsoft.com/office/drawing/2014/main" id="{1EB3E119-86C5-4E16-A5BE-569A6B9C6EA9}"/>
              </a:ext>
            </a:extLst>
          </p:cNvPr>
          <p:cNvSpPr/>
          <p:nvPr/>
        </p:nvSpPr>
        <p:spPr>
          <a:xfrm>
            <a:off x="8812768" y="7997104"/>
            <a:ext cx="6986954" cy="4601910"/>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sz="4400" dirty="0">
              <a:solidFill>
                <a:schemeClr val="tx2"/>
              </a:solidFill>
            </a:endParaRPr>
          </a:p>
        </p:txBody>
      </p:sp>
      <p:sp>
        <p:nvSpPr>
          <p:cNvPr id="46" name="Rectangle: Rounded Corners 45">
            <a:extLst>
              <a:ext uri="{FF2B5EF4-FFF2-40B4-BE49-F238E27FC236}">
                <a16:creationId xmlns:a16="http://schemas.microsoft.com/office/drawing/2014/main" id="{5D163357-5AA4-4AC6-9F79-4E8C8E8F1882}"/>
              </a:ext>
            </a:extLst>
          </p:cNvPr>
          <p:cNvSpPr/>
          <p:nvPr/>
        </p:nvSpPr>
        <p:spPr>
          <a:xfrm>
            <a:off x="8583136" y="7761542"/>
            <a:ext cx="6986954" cy="4601910"/>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t"/>
          <a:lstStyle/>
          <a:p>
            <a:pPr algn="ctr"/>
            <a:r>
              <a:rPr lang="en-US" altLang="zh-CN" sz="4400" b="1" dirty="0">
                <a:solidFill>
                  <a:srgbClr val="00B050"/>
                </a:solidFill>
              </a:rPr>
              <a:t>Useful life</a:t>
            </a:r>
          </a:p>
          <a:p>
            <a:endParaRPr lang="en-US" altLang="zh-CN" sz="1800" dirty="0">
              <a:solidFill>
                <a:schemeClr val="tx2"/>
              </a:solidFill>
            </a:endParaRPr>
          </a:p>
          <a:p>
            <a:r>
              <a:rPr lang="en-US" altLang="zh-CN" sz="4400" dirty="0">
                <a:solidFill>
                  <a:schemeClr val="tx2"/>
                </a:solidFill>
              </a:rPr>
              <a:t>Useful life may be expressed in terms of time, units of activity (such as machine hours), or units of output. Useful life is an </a:t>
            </a:r>
            <a:r>
              <a:rPr lang="en-US" altLang="zh-CN" sz="4400" b="1" dirty="0">
                <a:solidFill>
                  <a:schemeClr val="tx2"/>
                </a:solidFill>
              </a:rPr>
              <a:t>estimate</a:t>
            </a:r>
          </a:p>
        </p:txBody>
      </p:sp>
      <p:sp>
        <p:nvSpPr>
          <p:cNvPr id="48" name="Rectangle: Rounded Corners 47">
            <a:extLst>
              <a:ext uri="{FF2B5EF4-FFF2-40B4-BE49-F238E27FC236}">
                <a16:creationId xmlns:a16="http://schemas.microsoft.com/office/drawing/2014/main" id="{10673519-EAA4-48F0-89F8-E5787B842E50}"/>
              </a:ext>
            </a:extLst>
          </p:cNvPr>
          <p:cNvSpPr/>
          <p:nvPr/>
        </p:nvSpPr>
        <p:spPr>
          <a:xfrm>
            <a:off x="16304846" y="7997104"/>
            <a:ext cx="6986954" cy="4601910"/>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sz="4400" dirty="0">
              <a:solidFill>
                <a:schemeClr val="tx2"/>
              </a:solidFill>
            </a:endParaRPr>
          </a:p>
        </p:txBody>
      </p:sp>
      <p:sp>
        <p:nvSpPr>
          <p:cNvPr id="50" name="Rectangle: Rounded Corners 49">
            <a:extLst>
              <a:ext uri="{FF2B5EF4-FFF2-40B4-BE49-F238E27FC236}">
                <a16:creationId xmlns:a16="http://schemas.microsoft.com/office/drawing/2014/main" id="{3C0FA525-3472-415B-AE38-8E53F8F6EC18}"/>
              </a:ext>
            </a:extLst>
          </p:cNvPr>
          <p:cNvSpPr/>
          <p:nvPr/>
        </p:nvSpPr>
        <p:spPr>
          <a:xfrm>
            <a:off x="16075214" y="7761542"/>
            <a:ext cx="6986954" cy="4601910"/>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t"/>
          <a:lstStyle/>
          <a:p>
            <a:pPr algn="ctr"/>
            <a:r>
              <a:rPr lang="en-US" altLang="zh-CN" sz="4400" b="1" dirty="0">
                <a:solidFill>
                  <a:srgbClr val="F89387"/>
                </a:solidFill>
              </a:rPr>
              <a:t>Residual value</a:t>
            </a:r>
          </a:p>
          <a:p>
            <a:endParaRPr lang="en-US" altLang="zh-CN" sz="1800" dirty="0">
              <a:solidFill>
                <a:schemeClr val="tx2"/>
              </a:solidFill>
            </a:endParaRPr>
          </a:p>
          <a:p>
            <a:r>
              <a:rPr lang="en-US" altLang="zh-CN" sz="4400" dirty="0">
                <a:solidFill>
                  <a:schemeClr val="tx2"/>
                </a:solidFill>
              </a:rPr>
              <a:t>This value may be based on the asset’s worth as scrap or on its expected trade-in value. Like useful life, residual value is an </a:t>
            </a:r>
            <a:r>
              <a:rPr lang="en-US" altLang="zh-CN" sz="4400" b="1" dirty="0">
                <a:solidFill>
                  <a:schemeClr val="tx2"/>
                </a:solidFill>
              </a:rPr>
              <a:t>estimate</a:t>
            </a:r>
          </a:p>
        </p:txBody>
      </p:sp>
      <p:sp>
        <p:nvSpPr>
          <p:cNvPr id="54" name="Arrow: Down 53">
            <a:extLst>
              <a:ext uri="{FF2B5EF4-FFF2-40B4-BE49-F238E27FC236}">
                <a16:creationId xmlns:a16="http://schemas.microsoft.com/office/drawing/2014/main" id="{41AA7446-A78B-442E-8F45-4AB99258F055}"/>
              </a:ext>
            </a:extLst>
          </p:cNvPr>
          <p:cNvSpPr/>
          <p:nvPr/>
        </p:nvSpPr>
        <p:spPr>
          <a:xfrm>
            <a:off x="6455774" y="3206118"/>
            <a:ext cx="268142" cy="69912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415FFD8-952A-4B94-9A3B-5E562476AD2E}"/>
              </a:ext>
            </a:extLst>
          </p:cNvPr>
          <p:cNvSpPr txBox="1"/>
          <p:nvPr/>
        </p:nvSpPr>
        <p:spPr>
          <a:xfrm>
            <a:off x="9327734" y="4027523"/>
            <a:ext cx="4621596" cy="646331"/>
          </a:xfrm>
          <a:prstGeom prst="rect">
            <a:avLst/>
          </a:prstGeom>
          <a:noFill/>
        </p:spPr>
        <p:txBody>
          <a:bodyPr wrap="square">
            <a:spAutoFit/>
          </a:bodyPr>
          <a:lstStyle/>
          <a:p>
            <a:pPr algn="ctr"/>
            <a:r>
              <a:rPr lang="en-US" dirty="0">
                <a:solidFill>
                  <a:schemeClr val="accent2"/>
                </a:solidFill>
              </a:rPr>
              <a:t>(depreciation expense)</a:t>
            </a:r>
          </a:p>
        </p:txBody>
      </p:sp>
      <p:sp>
        <p:nvSpPr>
          <p:cNvPr id="62" name="TextBox 61">
            <a:extLst>
              <a:ext uri="{FF2B5EF4-FFF2-40B4-BE49-F238E27FC236}">
                <a16:creationId xmlns:a16="http://schemas.microsoft.com/office/drawing/2014/main" id="{9A8583E6-0E54-476B-AC04-68CC990C2B4E}"/>
              </a:ext>
            </a:extLst>
          </p:cNvPr>
          <p:cNvSpPr txBox="1"/>
          <p:nvPr/>
        </p:nvSpPr>
        <p:spPr>
          <a:xfrm>
            <a:off x="619294" y="4375127"/>
            <a:ext cx="2750749" cy="1200329"/>
          </a:xfrm>
          <a:prstGeom prst="rect">
            <a:avLst/>
          </a:prstGeom>
          <a:noFill/>
        </p:spPr>
        <p:txBody>
          <a:bodyPr wrap="square">
            <a:spAutoFit/>
          </a:bodyPr>
          <a:lstStyle/>
          <a:p>
            <a:pPr algn="ctr"/>
            <a:r>
              <a:rPr lang="en-US" dirty="0">
                <a:solidFill>
                  <a:schemeClr val="accent2"/>
                </a:solidFill>
              </a:rPr>
              <a:t>(depreciable</a:t>
            </a:r>
          </a:p>
          <a:p>
            <a:pPr algn="ctr"/>
            <a:r>
              <a:rPr lang="en-US" dirty="0">
                <a:solidFill>
                  <a:schemeClr val="accent2"/>
                </a:solidFill>
              </a:rPr>
              <a:t>cost)</a:t>
            </a:r>
          </a:p>
        </p:txBody>
      </p:sp>
      <p:sp>
        <p:nvSpPr>
          <p:cNvPr id="63" name="Left Brace 62">
            <a:extLst>
              <a:ext uri="{FF2B5EF4-FFF2-40B4-BE49-F238E27FC236}">
                <a16:creationId xmlns:a16="http://schemas.microsoft.com/office/drawing/2014/main" id="{176DA7ED-4D35-446D-B7FA-F4F7FAED553E}"/>
              </a:ext>
            </a:extLst>
          </p:cNvPr>
          <p:cNvSpPr/>
          <p:nvPr/>
        </p:nvSpPr>
        <p:spPr>
          <a:xfrm>
            <a:off x="3472377" y="3327923"/>
            <a:ext cx="281195" cy="3184532"/>
          </a:xfrm>
          <a:prstGeom prst="leftBrace">
            <a:avLst>
              <a:gd name="adj1" fmla="val 47626"/>
              <a:gd name="adj2" fmla="val 5000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099BADD3-499E-400A-A013-97518279F8CC}"/>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4" name="Slide Number Placeholder 3">
            <a:extLst>
              <a:ext uri="{FF2B5EF4-FFF2-40B4-BE49-F238E27FC236}">
                <a16:creationId xmlns:a16="http://schemas.microsoft.com/office/drawing/2014/main" id="{00D29D19-4882-4494-B7BE-0DF5717A6451}"/>
              </a:ext>
            </a:extLst>
          </p:cNvPr>
          <p:cNvSpPr>
            <a:spLocks noGrp="1"/>
          </p:cNvSpPr>
          <p:nvPr>
            <p:ph type="sldNum" sz="quarter" idx="12"/>
          </p:nvPr>
        </p:nvSpPr>
        <p:spPr/>
        <p:txBody>
          <a:bodyPr/>
          <a:lstStyle/>
          <a:p>
            <a:fld id="{EBE3AD81-3AD4-9C46-856E-C08CF1183C60}" type="slidenum">
              <a:rPr lang="en-US" smtClean="0"/>
              <a:pPr/>
              <a:t>16</a:t>
            </a:fld>
            <a:endParaRPr lang="en-US" dirty="0"/>
          </a:p>
        </p:txBody>
      </p:sp>
    </p:spTree>
    <p:extLst>
      <p:ext uri="{BB962C8B-B14F-4D97-AF65-F5344CB8AC3E}">
        <p14:creationId xmlns:p14="http://schemas.microsoft.com/office/powerpoint/2010/main" val="38518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FDB2E-72F4-4413-81AA-F85D5914EA64}"/>
              </a:ext>
            </a:extLst>
          </p:cNvPr>
          <p:cNvSpPr>
            <a:spLocks noGrp="1"/>
          </p:cNvSpPr>
          <p:nvPr>
            <p:ph type="title"/>
          </p:nvPr>
        </p:nvSpPr>
        <p:spPr/>
        <p:txBody>
          <a:bodyPr>
            <a:normAutofit fontScale="90000"/>
          </a:bodyPr>
          <a:lstStyle/>
          <a:p>
            <a:r>
              <a:rPr lang="en-US" dirty="0"/>
              <a:t>Depreciation expense and accumulated depreciation</a:t>
            </a:r>
          </a:p>
        </p:txBody>
      </p:sp>
      <p:sp>
        <p:nvSpPr>
          <p:cNvPr id="3" name="Content Placeholder 2">
            <a:extLst>
              <a:ext uri="{FF2B5EF4-FFF2-40B4-BE49-F238E27FC236}">
                <a16:creationId xmlns:a16="http://schemas.microsoft.com/office/drawing/2014/main" id="{21E5A6AD-7BC9-4687-A498-35FB84574C31}"/>
              </a:ext>
            </a:extLst>
          </p:cNvPr>
          <p:cNvSpPr>
            <a:spLocks noGrp="1"/>
          </p:cNvSpPr>
          <p:nvPr>
            <p:ph sz="quarter" idx="13"/>
          </p:nvPr>
        </p:nvSpPr>
        <p:spPr>
          <a:xfrm>
            <a:off x="990600" y="2330379"/>
            <a:ext cx="22595114" cy="10033073"/>
          </a:xfrm>
        </p:spPr>
        <p:txBody>
          <a:bodyPr/>
          <a:lstStyle/>
          <a:p>
            <a:r>
              <a:rPr lang="en-US" dirty="0"/>
              <a:t>The local Starbucks </a:t>
            </a:r>
            <a:r>
              <a:rPr lang="en-US"/>
              <a:t>pays $1,200 </a:t>
            </a:r>
            <a:r>
              <a:rPr lang="en-US" dirty="0"/>
              <a:t>for equipment (say, an espresso machine). The machine is expected to have a service life of four years. We record annual depreciation as shown below</a:t>
            </a:r>
          </a:p>
        </p:txBody>
      </p:sp>
      <p:grpSp>
        <p:nvGrpSpPr>
          <p:cNvPr id="9" name="Group 8">
            <a:extLst>
              <a:ext uri="{FF2B5EF4-FFF2-40B4-BE49-F238E27FC236}">
                <a16:creationId xmlns:a16="http://schemas.microsoft.com/office/drawing/2014/main" id="{66AB224B-949B-4ECE-B650-A5D6C4B996B0}"/>
              </a:ext>
            </a:extLst>
          </p:cNvPr>
          <p:cNvGrpSpPr/>
          <p:nvPr/>
        </p:nvGrpSpPr>
        <p:grpSpPr>
          <a:xfrm>
            <a:off x="12061717" y="5177367"/>
            <a:ext cx="11230083" cy="3361265"/>
            <a:chOff x="13058843" y="4985067"/>
            <a:chExt cx="13512259" cy="4044341"/>
          </a:xfrm>
        </p:grpSpPr>
        <p:pic>
          <p:nvPicPr>
            <p:cNvPr id="4" name="Picture 3">
              <a:extLst>
                <a:ext uri="{FF2B5EF4-FFF2-40B4-BE49-F238E27FC236}">
                  <a16:creationId xmlns:a16="http://schemas.microsoft.com/office/drawing/2014/main" id="{F360B8E0-3763-4498-AA7A-B02175B5DCC1}"/>
                </a:ext>
              </a:extLst>
            </p:cNvPr>
            <p:cNvPicPr>
              <a:picLocks noChangeAspect="1"/>
            </p:cNvPicPr>
            <p:nvPr/>
          </p:nvPicPr>
          <p:blipFill rotWithShape="1">
            <a:blip r:embed="rId2"/>
            <a:srcRect r="61493"/>
            <a:stretch/>
          </p:blipFill>
          <p:spPr>
            <a:xfrm>
              <a:off x="13058843" y="4985067"/>
              <a:ext cx="8147455" cy="4044341"/>
            </a:xfrm>
            <a:prstGeom prst="rect">
              <a:avLst/>
            </a:prstGeom>
          </p:spPr>
        </p:pic>
        <p:pic>
          <p:nvPicPr>
            <p:cNvPr id="8" name="Picture 7">
              <a:extLst>
                <a:ext uri="{FF2B5EF4-FFF2-40B4-BE49-F238E27FC236}">
                  <a16:creationId xmlns:a16="http://schemas.microsoft.com/office/drawing/2014/main" id="{F05FF1AD-2627-4036-BBA7-C74959233C67}"/>
                </a:ext>
              </a:extLst>
            </p:cNvPr>
            <p:cNvPicPr>
              <a:picLocks noChangeAspect="1"/>
            </p:cNvPicPr>
            <p:nvPr/>
          </p:nvPicPr>
          <p:blipFill rotWithShape="1">
            <a:blip r:embed="rId2"/>
            <a:srcRect l="74644"/>
            <a:stretch/>
          </p:blipFill>
          <p:spPr>
            <a:xfrm>
              <a:off x="21206298" y="4985067"/>
              <a:ext cx="5364804" cy="4044341"/>
            </a:xfrm>
            <a:prstGeom prst="rect">
              <a:avLst/>
            </a:prstGeom>
          </p:spPr>
        </p:pic>
      </p:grpSp>
      <p:sp>
        <p:nvSpPr>
          <p:cNvPr id="6" name="Speech Bubble: Rectangle with Corners Rounded 5">
            <a:extLst>
              <a:ext uri="{FF2B5EF4-FFF2-40B4-BE49-F238E27FC236}">
                <a16:creationId xmlns:a16="http://schemas.microsoft.com/office/drawing/2014/main" id="{C89CD18E-FD53-458D-AE40-3C3C322D2185}"/>
              </a:ext>
            </a:extLst>
          </p:cNvPr>
          <p:cNvSpPr/>
          <p:nvPr/>
        </p:nvSpPr>
        <p:spPr>
          <a:xfrm>
            <a:off x="1632045" y="5274587"/>
            <a:ext cx="10334421" cy="3166824"/>
          </a:xfrm>
          <a:prstGeom prst="wedgeRoundRectCallout">
            <a:avLst>
              <a:gd name="adj1" fmla="val 54559"/>
              <a:gd name="adj2" fmla="val 5642"/>
              <a:gd name="adj3" fmla="val 16667"/>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r>
              <a:rPr lang="en-US" b="1" dirty="0">
                <a:solidFill>
                  <a:srgbClr val="000000"/>
                </a:solidFill>
              </a:rPr>
              <a:t>Accumulated Depreciation </a:t>
            </a:r>
            <a:r>
              <a:rPr lang="en-US" dirty="0">
                <a:solidFill>
                  <a:srgbClr val="000000"/>
                </a:solidFill>
              </a:rPr>
              <a:t>is a </a:t>
            </a:r>
            <a:r>
              <a:rPr lang="en-US" i="1" dirty="0">
                <a:solidFill>
                  <a:srgbClr val="000000"/>
                </a:solidFill>
              </a:rPr>
              <a:t>contra asset </a:t>
            </a:r>
            <a:r>
              <a:rPr lang="en-US" dirty="0">
                <a:solidFill>
                  <a:srgbClr val="000000"/>
                </a:solidFill>
              </a:rPr>
              <a:t>account, meaning that it reduces an asset account.</a:t>
            </a:r>
          </a:p>
          <a:p>
            <a:r>
              <a:rPr lang="en-US" dirty="0">
                <a:solidFill>
                  <a:srgbClr val="000000"/>
                </a:solidFill>
              </a:rPr>
              <a:t>Using this account, a company can keep track of the amount originally paid for the equipment and the amount of depreciation taken on the asset so far</a:t>
            </a:r>
          </a:p>
        </p:txBody>
      </p:sp>
      <p:graphicFrame>
        <p:nvGraphicFramePr>
          <p:cNvPr id="10" name="Table 9">
            <a:extLst>
              <a:ext uri="{FF2B5EF4-FFF2-40B4-BE49-F238E27FC236}">
                <a16:creationId xmlns:a16="http://schemas.microsoft.com/office/drawing/2014/main" id="{5DFE2545-BB1A-4874-8D96-AB3C09FFFAE0}"/>
              </a:ext>
            </a:extLst>
          </p:cNvPr>
          <p:cNvGraphicFramePr>
            <a:graphicFrameLocks noGrp="1"/>
          </p:cNvGraphicFramePr>
          <p:nvPr/>
        </p:nvGraphicFramePr>
        <p:xfrm>
          <a:off x="1879154" y="9338102"/>
          <a:ext cx="21507897" cy="3291840"/>
        </p:xfrm>
        <a:graphic>
          <a:graphicData uri="http://schemas.openxmlformats.org/drawingml/2006/table">
            <a:tbl>
              <a:tblPr firstRow="1" bandRow="1">
                <a:solidFill>
                  <a:srgbClr val="FFFFCC"/>
                </a:solidFill>
                <a:tableStyleId>{5940675A-B579-460E-94D1-54222C63F5DA}</a:tableStyleId>
              </a:tblPr>
              <a:tblGrid>
                <a:gridCol w="8327517">
                  <a:extLst>
                    <a:ext uri="{9D8B030D-6E8A-4147-A177-3AD203B41FA5}">
                      <a16:colId xmlns:a16="http://schemas.microsoft.com/office/drawing/2014/main" val="1133153959"/>
                    </a:ext>
                  </a:extLst>
                </a:gridCol>
                <a:gridCol w="3295095">
                  <a:extLst>
                    <a:ext uri="{9D8B030D-6E8A-4147-A177-3AD203B41FA5}">
                      <a16:colId xmlns:a16="http://schemas.microsoft.com/office/drawing/2014/main" val="3668556218"/>
                    </a:ext>
                  </a:extLst>
                </a:gridCol>
                <a:gridCol w="3295095">
                  <a:extLst>
                    <a:ext uri="{9D8B030D-6E8A-4147-A177-3AD203B41FA5}">
                      <a16:colId xmlns:a16="http://schemas.microsoft.com/office/drawing/2014/main" val="2139114197"/>
                    </a:ext>
                  </a:extLst>
                </a:gridCol>
                <a:gridCol w="3295095">
                  <a:extLst>
                    <a:ext uri="{9D8B030D-6E8A-4147-A177-3AD203B41FA5}">
                      <a16:colId xmlns:a16="http://schemas.microsoft.com/office/drawing/2014/main" val="3938557196"/>
                    </a:ext>
                  </a:extLst>
                </a:gridCol>
                <a:gridCol w="3295095">
                  <a:extLst>
                    <a:ext uri="{9D8B030D-6E8A-4147-A177-3AD203B41FA5}">
                      <a16:colId xmlns:a16="http://schemas.microsoft.com/office/drawing/2014/main" val="44583434"/>
                    </a:ext>
                  </a:extLst>
                </a:gridCol>
              </a:tblGrid>
              <a:tr h="370840">
                <a:tc>
                  <a:txBody>
                    <a:bodyPr/>
                    <a:lstStyle/>
                    <a:p>
                      <a:pPr algn="r"/>
                      <a:r>
                        <a:rPr lang="en-US" sz="4800" dirty="0">
                          <a:solidFill>
                            <a:srgbClr val="000000"/>
                          </a:solidFill>
                        </a:rPr>
                        <a:t>By the end of</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FEDE2"/>
                    </a:solidFill>
                  </a:tcPr>
                </a:tc>
                <a:tc>
                  <a:txBody>
                    <a:bodyPr/>
                    <a:lstStyle/>
                    <a:p>
                      <a:pPr algn="ctr"/>
                      <a:r>
                        <a:rPr lang="en-US" sz="4800" dirty="0">
                          <a:solidFill>
                            <a:srgbClr val="000000"/>
                          </a:solidFill>
                        </a:rPr>
                        <a:t>1st year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FEDE2"/>
                    </a:solidFill>
                  </a:tcPr>
                </a:tc>
                <a:tc>
                  <a:txBody>
                    <a:bodyPr/>
                    <a:lstStyle/>
                    <a:p>
                      <a:pPr algn="ctr"/>
                      <a:r>
                        <a:rPr lang="en-US" sz="4800" dirty="0">
                          <a:solidFill>
                            <a:srgbClr val="000000"/>
                          </a:solidFill>
                        </a:rPr>
                        <a:t>2nd year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FEDE2"/>
                    </a:solidFill>
                  </a:tcPr>
                </a:tc>
                <a:tc>
                  <a:txBody>
                    <a:bodyPr/>
                    <a:lstStyle/>
                    <a:p>
                      <a:pPr algn="ctr"/>
                      <a:r>
                        <a:rPr lang="en-US" sz="4800" dirty="0">
                          <a:solidFill>
                            <a:srgbClr val="000000"/>
                          </a:solidFill>
                        </a:rPr>
                        <a:t>3rd year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FEDE2"/>
                    </a:solidFill>
                  </a:tcPr>
                </a:tc>
                <a:tc>
                  <a:txBody>
                    <a:bodyPr/>
                    <a:lstStyle/>
                    <a:p>
                      <a:pPr algn="ctr"/>
                      <a:r>
                        <a:rPr lang="en-US" sz="4800" dirty="0">
                          <a:solidFill>
                            <a:srgbClr val="000000"/>
                          </a:solidFill>
                        </a:rPr>
                        <a:t>4th year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FEDE2"/>
                    </a:solidFill>
                  </a:tcPr>
                </a:tc>
                <a:extLst>
                  <a:ext uri="{0D108BD9-81ED-4DB2-BD59-A6C34878D82A}">
                    <a16:rowId xmlns:a16="http://schemas.microsoft.com/office/drawing/2014/main" val="1904070777"/>
                  </a:ext>
                </a:extLst>
              </a:tr>
              <a:tr h="370840">
                <a:tc>
                  <a:txBody>
                    <a:bodyPr/>
                    <a:lstStyle/>
                    <a:p>
                      <a:r>
                        <a:rPr lang="en-US" sz="4800" u="none" strike="noStrike" kern="1200" baseline="0" dirty="0">
                          <a:solidFill>
                            <a:srgbClr val="000000"/>
                          </a:solidFill>
                        </a:rPr>
                        <a:t>Equipment</a:t>
                      </a:r>
                      <a:endParaRPr lang="en-US" sz="4800" dirty="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FEDE2"/>
                    </a:solidFill>
                  </a:tcPr>
                </a:tc>
                <a:tc>
                  <a:txBody>
                    <a:bodyPr/>
                    <a:lstStyle/>
                    <a:p>
                      <a:pPr algn="ctr"/>
                      <a:r>
                        <a:rPr lang="en-US" sz="4800">
                          <a:solidFill>
                            <a:srgbClr val="000000"/>
                          </a:solidFill>
                        </a:rPr>
                        <a:t>$1,200</a:t>
                      </a:r>
                      <a:endParaRPr lang="en-US" sz="4800" dirty="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FEDE2"/>
                    </a:solidFill>
                  </a:tcPr>
                </a:tc>
                <a:tc>
                  <a:txBody>
                    <a:bodyPr/>
                    <a:lstStyle/>
                    <a:p>
                      <a:pPr algn="ctr"/>
                      <a:r>
                        <a:rPr lang="en-US" sz="4800">
                          <a:solidFill>
                            <a:srgbClr val="000000"/>
                          </a:solidFill>
                        </a:rPr>
                        <a:t>$1,200</a:t>
                      </a:r>
                      <a:endParaRPr lang="en-US" sz="4800" dirty="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FEDE2"/>
                    </a:solidFill>
                  </a:tcPr>
                </a:tc>
                <a:tc>
                  <a:txBody>
                    <a:bodyPr/>
                    <a:lstStyle/>
                    <a:p>
                      <a:pPr algn="ctr"/>
                      <a:r>
                        <a:rPr lang="en-US" sz="4800">
                          <a:solidFill>
                            <a:srgbClr val="000000"/>
                          </a:solidFill>
                        </a:rPr>
                        <a:t>$1,200</a:t>
                      </a:r>
                      <a:endParaRPr lang="en-US" sz="4800" dirty="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FEDE2"/>
                    </a:solidFill>
                  </a:tcPr>
                </a:tc>
                <a:tc>
                  <a:txBody>
                    <a:bodyPr/>
                    <a:lstStyle/>
                    <a:p>
                      <a:pPr algn="ctr"/>
                      <a:r>
                        <a:rPr lang="en-US" sz="4800">
                          <a:solidFill>
                            <a:srgbClr val="000000"/>
                          </a:solidFill>
                        </a:rPr>
                        <a:t>$1,200</a:t>
                      </a:r>
                      <a:endParaRPr lang="en-US" sz="4800" dirty="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FEDE2"/>
                    </a:solidFill>
                  </a:tcPr>
                </a:tc>
                <a:extLst>
                  <a:ext uri="{0D108BD9-81ED-4DB2-BD59-A6C34878D82A}">
                    <a16:rowId xmlns:a16="http://schemas.microsoft.com/office/drawing/2014/main" val="1225300045"/>
                  </a:ext>
                </a:extLst>
              </a:tr>
              <a:tr h="370840">
                <a:tc>
                  <a:txBody>
                    <a:bodyPr/>
                    <a:lstStyle/>
                    <a:p>
                      <a:r>
                        <a:rPr lang="en-US" sz="4800" u="none" strike="noStrike" kern="1200" baseline="0" dirty="0">
                          <a:solidFill>
                            <a:srgbClr val="000000"/>
                          </a:solidFill>
                        </a:rPr>
                        <a:t>Less: Accumulated depreciation</a:t>
                      </a:r>
                      <a:endParaRPr lang="en-US" sz="4800" dirty="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FEDE2"/>
                    </a:solidFill>
                  </a:tcPr>
                </a:tc>
                <a:tc>
                  <a:txBody>
                    <a:bodyPr/>
                    <a:lstStyle/>
                    <a:p>
                      <a:pPr algn="ctr"/>
                      <a:r>
                        <a:rPr lang="en-US" sz="4800" u="sng" dirty="0">
                          <a:solidFill>
                            <a:srgbClr val="000000"/>
                          </a:solidFill>
                        </a:rPr>
                        <a:t>   (300)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FEDE2"/>
                    </a:solidFill>
                  </a:tcPr>
                </a:tc>
                <a:tc>
                  <a:txBody>
                    <a:bodyPr/>
                    <a:lstStyle/>
                    <a:p>
                      <a:pPr algn="ctr"/>
                      <a:r>
                        <a:rPr lang="en-US" sz="4800" u="sng" dirty="0">
                          <a:solidFill>
                            <a:srgbClr val="000000"/>
                          </a:solidFill>
                        </a:rPr>
                        <a:t>   (600)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FEDE2"/>
                    </a:solidFill>
                  </a:tcPr>
                </a:tc>
                <a:tc>
                  <a:txBody>
                    <a:bodyPr/>
                    <a:lstStyle/>
                    <a:p>
                      <a:pPr algn="ctr"/>
                      <a:r>
                        <a:rPr lang="en-US" sz="4800" u="sng" dirty="0">
                          <a:solidFill>
                            <a:srgbClr val="000000"/>
                          </a:solidFill>
                        </a:rPr>
                        <a:t>   (900)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FEDE2"/>
                    </a:solidFill>
                  </a:tcPr>
                </a:tc>
                <a:tc>
                  <a:txBody>
                    <a:bodyPr/>
                    <a:lstStyle/>
                    <a:p>
                      <a:pPr algn="ctr"/>
                      <a:r>
                        <a:rPr lang="en-US" sz="4800" u="sng" dirty="0">
                          <a:solidFill>
                            <a:srgbClr val="000000"/>
                          </a:solidFill>
                        </a:rPr>
                        <a:t>(1,200)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FEDE2"/>
                    </a:solidFill>
                  </a:tcPr>
                </a:tc>
                <a:extLst>
                  <a:ext uri="{0D108BD9-81ED-4DB2-BD59-A6C34878D82A}">
                    <a16:rowId xmlns:a16="http://schemas.microsoft.com/office/drawing/2014/main" val="2048107445"/>
                  </a:ext>
                </a:extLst>
              </a:tr>
              <a:tr h="370840">
                <a:tc>
                  <a:txBody>
                    <a:bodyPr/>
                    <a:lstStyle/>
                    <a:p>
                      <a:r>
                        <a:rPr lang="en-US" sz="4800" dirty="0">
                          <a:solidFill>
                            <a:srgbClr val="000000"/>
                          </a:solidFill>
                        </a:rPr>
                        <a:t>Book value (or net value)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FEDE2"/>
                    </a:solidFill>
                  </a:tcPr>
                </a:tc>
                <a:tc>
                  <a:txBody>
                    <a:bodyPr/>
                    <a:lstStyle/>
                    <a:p>
                      <a:pPr algn="ctr"/>
                      <a:r>
                        <a:rPr lang="en-US" sz="4800" u="dbl" baseline="0">
                          <a:solidFill>
                            <a:srgbClr val="000000"/>
                          </a:solidFill>
                        </a:rPr>
                        <a:t>$   </a:t>
                      </a:r>
                      <a:r>
                        <a:rPr lang="en-US" sz="4800" u="dbl" baseline="0" dirty="0">
                          <a:solidFill>
                            <a:srgbClr val="000000"/>
                          </a:solidFill>
                        </a:rPr>
                        <a:t>900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FEDE2"/>
                    </a:solidFill>
                  </a:tcPr>
                </a:tc>
                <a:tc>
                  <a:txBody>
                    <a:bodyPr/>
                    <a:lstStyle/>
                    <a:p>
                      <a:pPr algn="ctr"/>
                      <a:r>
                        <a:rPr lang="en-US" sz="4800" u="dbl" baseline="0">
                          <a:solidFill>
                            <a:srgbClr val="000000"/>
                          </a:solidFill>
                        </a:rPr>
                        <a:t>$   </a:t>
                      </a:r>
                      <a:r>
                        <a:rPr lang="en-US" sz="4800" u="dbl" baseline="0" dirty="0">
                          <a:solidFill>
                            <a:srgbClr val="000000"/>
                          </a:solidFill>
                        </a:rPr>
                        <a:t>600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FEDE2"/>
                    </a:solidFill>
                  </a:tcPr>
                </a:tc>
                <a:tc>
                  <a:txBody>
                    <a:bodyPr/>
                    <a:lstStyle/>
                    <a:p>
                      <a:pPr algn="ctr"/>
                      <a:r>
                        <a:rPr lang="en-US" sz="4800" u="dbl" baseline="0">
                          <a:solidFill>
                            <a:srgbClr val="000000"/>
                          </a:solidFill>
                        </a:rPr>
                        <a:t>$   </a:t>
                      </a:r>
                      <a:r>
                        <a:rPr lang="en-US" sz="4800" u="dbl" baseline="0" dirty="0">
                          <a:solidFill>
                            <a:srgbClr val="000000"/>
                          </a:solidFill>
                        </a:rPr>
                        <a:t>300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FEDE2"/>
                    </a:solidFill>
                  </a:tcPr>
                </a:tc>
                <a:tc>
                  <a:txBody>
                    <a:bodyPr/>
                    <a:lstStyle/>
                    <a:p>
                      <a:pPr algn="ctr"/>
                      <a:r>
                        <a:rPr lang="en-US" sz="4800" u="dbl" baseline="0">
                          <a:solidFill>
                            <a:srgbClr val="000000"/>
                          </a:solidFill>
                        </a:rPr>
                        <a:t>$        </a:t>
                      </a:r>
                      <a:r>
                        <a:rPr lang="en-US" sz="4800" u="dbl" baseline="0" dirty="0">
                          <a:solidFill>
                            <a:srgbClr val="000000"/>
                          </a:solidFill>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FEDE2"/>
                    </a:solidFill>
                  </a:tcPr>
                </a:tc>
                <a:extLst>
                  <a:ext uri="{0D108BD9-81ED-4DB2-BD59-A6C34878D82A}">
                    <a16:rowId xmlns:a16="http://schemas.microsoft.com/office/drawing/2014/main" val="3148780825"/>
                  </a:ext>
                </a:extLst>
              </a:tr>
            </a:tbl>
          </a:graphicData>
        </a:graphic>
      </p:graphicFrame>
      <p:cxnSp>
        <p:nvCxnSpPr>
          <p:cNvPr id="7" name="Straight Arrow Connector 6">
            <a:extLst>
              <a:ext uri="{FF2B5EF4-FFF2-40B4-BE49-F238E27FC236}">
                <a16:creationId xmlns:a16="http://schemas.microsoft.com/office/drawing/2014/main" id="{79CEA77D-1FB3-48EE-961D-9A4857A3A8C1}"/>
              </a:ext>
            </a:extLst>
          </p:cNvPr>
          <p:cNvCxnSpPr>
            <a:cxnSpLocks/>
          </p:cNvCxnSpPr>
          <p:nvPr/>
        </p:nvCxnSpPr>
        <p:spPr>
          <a:xfrm flipH="1">
            <a:off x="11966466" y="8303530"/>
            <a:ext cx="1827453" cy="1269674"/>
          </a:xfrm>
          <a:prstGeom prst="straightConnector1">
            <a:avLst/>
          </a:prstGeom>
          <a:ln w="152400">
            <a:solidFill>
              <a:srgbClr val="CEE3ED"/>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8AE18C0-754C-4269-848A-9F6834510D34}"/>
              </a:ext>
            </a:extLst>
          </p:cNvPr>
          <p:cNvCxnSpPr>
            <a:cxnSpLocks/>
          </p:cNvCxnSpPr>
          <p:nvPr/>
        </p:nvCxnSpPr>
        <p:spPr>
          <a:xfrm flipH="1">
            <a:off x="15140539" y="8303530"/>
            <a:ext cx="698456" cy="1269674"/>
          </a:xfrm>
          <a:prstGeom prst="straightConnector1">
            <a:avLst/>
          </a:prstGeom>
          <a:ln w="152400">
            <a:solidFill>
              <a:srgbClr val="CEE3ED"/>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503E35B-D092-4DC9-B3C4-36573B2A04C1}"/>
              </a:ext>
            </a:extLst>
          </p:cNvPr>
          <p:cNvCxnSpPr>
            <a:cxnSpLocks/>
          </p:cNvCxnSpPr>
          <p:nvPr/>
        </p:nvCxnSpPr>
        <p:spPr>
          <a:xfrm>
            <a:off x="18252622" y="8381897"/>
            <a:ext cx="193491" cy="1172454"/>
          </a:xfrm>
          <a:prstGeom prst="straightConnector1">
            <a:avLst/>
          </a:prstGeom>
          <a:ln w="152400">
            <a:solidFill>
              <a:srgbClr val="CEE3ED"/>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4A7C78-454E-4F8A-9D75-EA41AD144C74}"/>
              </a:ext>
            </a:extLst>
          </p:cNvPr>
          <p:cNvCxnSpPr>
            <a:cxnSpLocks/>
          </p:cNvCxnSpPr>
          <p:nvPr/>
        </p:nvCxnSpPr>
        <p:spPr>
          <a:xfrm>
            <a:off x="20660566" y="8312957"/>
            <a:ext cx="1053512" cy="1241394"/>
          </a:xfrm>
          <a:prstGeom prst="straightConnector1">
            <a:avLst/>
          </a:prstGeom>
          <a:ln w="152400">
            <a:solidFill>
              <a:srgbClr val="CEE3ED"/>
            </a:solidFill>
            <a:tailEnd type="arrow" w="med" len="sm"/>
          </a:ln>
        </p:spPr>
        <p:style>
          <a:lnRef idx="1">
            <a:schemeClr val="accent1"/>
          </a:lnRef>
          <a:fillRef idx="0">
            <a:schemeClr val="accent1"/>
          </a:fillRef>
          <a:effectRef idx="0">
            <a:schemeClr val="accent1"/>
          </a:effectRef>
          <a:fontRef idx="minor">
            <a:schemeClr val="tx1"/>
          </a:fontRef>
        </p:style>
      </p:cxnSp>
      <p:sp>
        <p:nvSpPr>
          <p:cNvPr id="38" name="Footer Placeholder 37">
            <a:extLst>
              <a:ext uri="{FF2B5EF4-FFF2-40B4-BE49-F238E27FC236}">
                <a16:creationId xmlns:a16="http://schemas.microsoft.com/office/drawing/2014/main" id="{7427508F-06D3-4BDA-884C-20E7CF8CC102}"/>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39" name="Slide Number Placeholder 38">
            <a:extLst>
              <a:ext uri="{FF2B5EF4-FFF2-40B4-BE49-F238E27FC236}">
                <a16:creationId xmlns:a16="http://schemas.microsoft.com/office/drawing/2014/main" id="{6EFF4098-09F7-4239-85EE-9D291CF96860}"/>
              </a:ext>
            </a:extLst>
          </p:cNvPr>
          <p:cNvSpPr>
            <a:spLocks noGrp="1"/>
          </p:cNvSpPr>
          <p:nvPr>
            <p:ph type="sldNum" sz="quarter" idx="12"/>
          </p:nvPr>
        </p:nvSpPr>
        <p:spPr/>
        <p:txBody>
          <a:bodyPr/>
          <a:lstStyle/>
          <a:p>
            <a:fld id="{EBE3AD81-3AD4-9C46-856E-C08CF1183C60}" type="slidenum">
              <a:rPr lang="en-US" smtClean="0"/>
              <a:pPr/>
              <a:t>17</a:t>
            </a:fld>
            <a:endParaRPr lang="en-US" dirty="0"/>
          </a:p>
        </p:txBody>
      </p:sp>
    </p:spTree>
    <p:extLst>
      <p:ext uri="{BB962C8B-B14F-4D97-AF65-F5344CB8AC3E}">
        <p14:creationId xmlns:p14="http://schemas.microsoft.com/office/powerpoint/2010/main" val="2132872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reeform: Shape 66">
            <a:extLst>
              <a:ext uri="{FF2B5EF4-FFF2-40B4-BE49-F238E27FC236}">
                <a16:creationId xmlns:a16="http://schemas.microsoft.com/office/drawing/2014/main" id="{F3B8C795-480F-4214-B533-27FCEED3427D}"/>
              </a:ext>
            </a:extLst>
          </p:cNvPr>
          <p:cNvSpPr/>
          <p:nvPr/>
        </p:nvSpPr>
        <p:spPr>
          <a:xfrm>
            <a:off x="8788400" y="8977435"/>
            <a:ext cx="5975350" cy="2165350"/>
          </a:xfrm>
          <a:custGeom>
            <a:avLst/>
            <a:gdLst>
              <a:gd name="connsiteX0" fmla="*/ 0 w 5975350"/>
              <a:gd name="connsiteY0" fmla="*/ 0 h 2165350"/>
              <a:gd name="connsiteX1" fmla="*/ 1333500 w 5975350"/>
              <a:gd name="connsiteY1" fmla="*/ 234950 h 2165350"/>
              <a:gd name="connsiteX2" fmla="*/ 2444750 w 5975350"/>
              <a:gd name="connsiteY2" fmla="*/ 692150 h 2165350"/>
              <a:gd name="connsiteX3" fmla="*/ 3562350 w 5975350"/>
              <a:gd name="connsiteY3" fmla="*/ 901700 h 2165350"/>
              <a:gd name="connsiteX4" fmla="*/ 4133850 w 5975350"/>
              <a:gd name="connsiteY4" fmla="*/ 1543050 h 2165350"/>
              <a:gd name="connsiteX5" fmla="*/ 4965700 w 5975350"/>
              <a:gd name="connsiteY5" fmla="*/ 1803400 h 2165350"/>
              <a:gd name="connsiteX6" fmla="*/ 5956300 w 5975350"/>
              <a:gd name="connsiteY6" fmla="*/ 2165350 h 2165350"/>
              <a:gd name="connsiteX7" fmla="*/ 5924550 w 5975350"/>
              <a:gd name="connsiteY7" fmla="*/ 2165350 h 2165350"/>
              <a:gd name="connsiteX8" fmla="*/ 5975350 w 5975350"/>
              <a:gd name="connsiteY8" fmla="*/ 2165350 h 2165350"/>
              <a:gd name="connsiteX0" fmla="*/ 0 w 5975350"/>
              <a:gd name="connsiteY0" fmla="*/ 0 h 2165350"/>
              <a:gd name="connsiteX1" fmla="*/ 1333500 w 5975350"/>
              <a:gd name="connsiteY1" fmla="*/ 234950 h 2165350"/>
              <a:gd name="connsiteX2" fmla="*/ 2444750 w 5975350"/>
              <a:gd name="connsiteY2" fmla="*/ 692150 h 2165350"/>
              <a:gd name="connsiteX3" fmla="*/ 3530600 w 5975350"/>
              <a:gd name="connsiteY3" fmla="*/ 977900 h 2165350"/>
              <a:gd name="connsiteX4" fmla="*/ 4133850 w 5975350"/>
              <a:gd name="connsiteY4" fmla="*/ 1543050 h 2165350"/>
              <a:gd name="connsiteX5" fmla="*/ 4965700 w 5975350"/>
              <a:gd name="connsiteY5" fmla="*/ 1803400 h 2165350"/>
              <a:gd name="connsiteX6" fmla="*/ 5956300 w 5975350"/>
              <a:gd name="connsiteY6" fmla="*/ 2165350 h 2165350"/>
              <a:gd name="connsiteX7" fmla="*/ 5924550 w 5975350"/>
              <a:gd name="connsiteY7" fmla="*/ 2165350 h 2165350"/>
              <a:gd name="connsiteX8" fmla="*/ 5975350 w 5975350"/>
              <a:gd name="connsiteY8" fmla="*/ 2165350 h 2165350"/>
              <a:gd name="connsiteX0" fmla="*/ 0 w 5975350"/>
              <a:gd name="connsiteY0" fmla="*/ 0 h 2165350"/>
              <a:gd name="connsiteX1" fmla="*/ 1339850 w 5975350"/>
              <a:gd name="connsiteY1" fmla="*/ 158750 h 2165350"/>
              <a:gd name="connsiteX2" fmla="*/ 2444750 w 5975350"/>
              <a:gd name="connsiteY2" fmla="*/ 692150 h 2165350"/>
              <a:gd name="connsiteX3" fmla="*/ 3530600 w 5975350"/>
              <a:gd name="connsiteY3" fmla="*/ 977900 h 2165350"/>
              <a:gd name="connsiteX4" fmla="*/ 4133850 w 5975350"/>
              <a:gd name="connsiteY4" fmla="*/ 1543050 h 2165350"/>
              <a:gd name="connsiteX5" fmla="*/ 4965700 w 5975350"/>
              <a:gd name="connsiteY5" fmla="*/ 1803400 h 2165350"/>
              <a:gd name="connsiteX6" fmla="*/ 5956300 w 5975350"/>
              <a:gd name="connsiteY6" fmla="*/ 2165350 h 2165350"/>
              <a:gd name="connsiteX7" fmla="*/ 5924550 w 5975350"/>
              <a:gd name="connsiteY7" fmla="*/ 2165350 h 2165350"/>
              <a:gd name="connsiteX8" fmla="*/ 5975350 w 5975350"/>
              <a:gd name="connsiteY8" fmla="*/ 2165350 h 2165350"/>
              <a:gd name="connsiteX0" fmla="*/ 0 w 5975350"/>
              <a:gd name="connsiteY0" fmla="*/ 0 h 2165350"/>
              <a:gd name="connsiteX1" fmla="*/ 1339850 w 5975350"/>
              <a:gd name="connsiteY1" fmla="*/ 158750 h 2165350"/>
              <a:gd name="connsiteX2" fmla="*/ 2444750 w 5975350"/>
              <a:gd name="connsiteY2" fmla="*/ 692150 h 2165350"/>
              <a:gd name="connsiteX3" fmla="*/ 3530600 w 5975350"/>
              <a:gd name="connsiteY3" fmla="*/ 977900 h 2165350"/>
              <a:gd name="connsiteX4" fmla="*/ 4279900 w 5975350"/>
              <a:gd name="connsiteY4" fmla="*/ 1574800 h 2165350"/>
              <a:gd name="connsiteX5" fmla="*/ 4965700 w 5975350"/>
              <a:gd name="connsiteY5" fmla="*/ 1803400 h 2165350"/>
              <a:gd name="connsiteX6" fmla="*/ 5956300 w 5975350"/>
              <a:gd name="connsiteY6" fmla="*/ 2165350 h 2165350"/>
              <a:gd name="connsiteX7" fmla="*/ 5924550 w 5975350"/>
              <a:gd name="connsiteY7" fmla="*/ 2165350 h 2165350"/>
              <a:gd name="connsiteX8" fmla="*/ 5975350 w 5975350"/>
              <a:gd name="connsiteY8" fmla="*/ 2165350 h 2165350"/>
              <a:gd name="connsiteX0" fmla="*/ 0 w 5975350"/>
              <a:gd name="connsiteY0" fmla="*/ 0 h 2165350"/>
              <a:gd name="connsiteX1" fmla="*/ 1339850 w 5975350"/>
              <a:gd name="connsiteY1" fmla="*/ 158750 h 2165350"/>
              <a:gd name="connsiteX2" fmla="*/ 2444750 w 5975350"/>
              <a:gd name="connsiteY2" fmla="*/ 692150 h 2165350"/>
              <a:gd name="connsiteX3" fmla="*/ 3530600 w 5975350"/>
              <a:gd name="connsiteY3" fmla="*/ 977900 h 2165350"/>
              <a:gd name="connsiteX4" fmla="*/ 4279900 w 5975350"/>
              <a:gd name="connsiteY4" fmla="*/ 1574800 h 2165350"/>
              <a:gd name="connsiteX5" fmla="*/ 5175250 w 5975350"/>
              <a:gd name="connsiteY5" fmla="*/ 1993900 h 2165350"/>
              <a:gd name="connsiteX6" fmla="*/ 5956300 w 5975350"/>
              <a:gd name="connsiteY6" fmla="*/ 2165350 h 2165350"/>
              <a:gd name="connsiteX7" fmla="*/ 5924550 w 5975350"/>
              <a:gd name="connsiteY7" fmla="*/ 2165350 h 2165350"/>
              <a:gd name="connsiteX8" fmla="*/ 5975350 w 5975350"/>
              <a:gd name="connsiteY8" fmla="*/ 2165350 h 2165350"/>
              <a:gd name="connsiteX0" fmla="*/ 0 w 5975350"/>
              <a:gd name="connsiteY0" fmla="*/ 0 h 2165350"/>
              <a:gd name="connsiteX1" fmla="*/ 1339850 w 5975350"/>
              <a:gd name="connsiteY1" fmla="*/ 158750 h 2165350"/>
              <a:gd name="connsiteX2" fmla="*/ 2444750 w 5975350"/>
              <a:gd name="connsiteY2" fmla="*/ 692150 h 2165350"/>
              <a:gd name="connsiteX3" fmla="*/ 3530600 w 5975350"/>
              <a:gd name="connsiteY3" fmla="*/ 977900 h 2165350"/>
              <a:gd name="connsiteX4" fmla="*/ 4279900 w 5975350"/>
              <a:gd name="connsiteY4" fmla="*/ 1574800 h 2165350"/>
              <a:gd name="connsiteX5" fmla="*/ 5175250 w 5975350"/>
              <a:gd name="connsiteY5" fmla="*/ 1993900 h 2165350"/>
              <a:gd name="connsiteX6" fmla="*/ 5956300 w 5975350"/>
              <a:gd name="connsiteY6" fmla="*/ 2165350 h 2165350"/>
              <a:gd name="connsiteX7" fmla="*/ 5975350 w 5975350"/>
              <a:gd name="connsiteY7" fmla="*/ 216535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5350" h="2165350">
                <a:moveTo>
                  <a:pt x="0" y="0"/>
                </a:moveTo>
                <a:lnTo>
                  <a:pt x="1339850" y="158750"/>
                </a:lnTo>
                <a:lnTo>
                  <a:pt x="2444750" y="692150"/>
                </a:lnTo>
                <a:lnTo>
                  <a:pt x="3530600" y="977900"/>
                </a:lnTo>
                <a:lnTo>
                  <a:pt x="4279900" y="1574800"/>
                </a:lnTo>
                <a:lnTo>
                  <a:pt x="5175250" y="1993900"/>
                </a:lnTo>
                <a:lnTo>
                  <a:pt x="5956300" y="2165350"/>
                </a:lnTo>
                <a:lnTo>
                  <a:pt x="5975350" y="2165350"/>
                </a:lnTo>
              </a:path>
            </a:pathLst>
          </a:cu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29F76EA3-20F1-4A98-B989-F2325CC57DA9}"/>
              </a:ext>
            </a:extLst>
          </p:cNvPr>
          <p:cNvCxnSpPr>
            <a:cxnSpLocks/>
          </p:cNvCxnSpPr>
          <p:nvPr/>
        </p:nvCxnSpPr>
        <p:spPr>
          <a:xfrm>
            <a:off x="1400616" y="8967718"/>
            <a:ext cx="5816531" cy="213880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673A434-4DE9-406B-9EDA-7DDAC875F3BE}"/>
              </a:ext>
            </a:extLst>
          </p:cNvPr>
          <p:cNvSpPr>
            <a:spLocks noGrp="1"/>
          </p:cNvSpPr>
          <p:nvPr>
            <p:ph type="title"/>
          </p:nvPr>
        </p:nvSpPr>
        <p:spPr/>
        <p:txBody>
          <a:bodyPr/>
          <a:lstStyle/>
          <a:p>
            <a:r>
              <a:rPr lang="en-US" dirty="0"/>
              <a:t>Depreciation Methods</a:t>
            </a:r>
          </a:p>
        </p:txBody>
      </p:sp>
      <p:sp>
        <p:nvSpPr>
          <p:cNvPr id="3" name="Content Placeholder 2">
            <a:extLst>
              <a:ext uri="{FF2B5EF4-FFF2-40B4-BE49-F238E27FC236}">
                <a16:creationId xmlns:a16="http://schemas.microsoft.com/office/drawing/2014/main" id="{A9A23809-EAA3-4A34-9C63-A1BC72C55428}"/>
              </a:ext>
            </a:extLst>
          </p:cNvPr>
          <p:cNvSpPr>
            <a:spLocks noGrp="1"/>
          </p:cNvSpPr>
          <p:nvPr>
            <p:ph sz="quarter" idx="13"/>
          </p:nvPr>
        </p:nvSpPr>
        <p:spPr/>
        <p:txBody>
          <a:bodyPr/>
          <a:lstStyle/>
          <a:p>
            <a:r>
              <a:rPr lang="en-US" dirty="0"/>
              <a:t>Management selects the method it believes best measures an asset’s contribution to revenue over its useful life</a:t>
            </a:r>
          </a:p>
          <a:p>
            <a:r>
              <a:rPr lang="en-US" dirty="0"/>
              <a:t>Examples include:</a:t>
            </a:r>
          </a:p>
          <a:p>
            <a:pPr lvl="1"/>
            <a:r>
              <a:rPr lang="en-US" dirty="0"/>
              <a:t>Straight-line method</a:t>
            </a:r>
          </a:p>
          <a:p>
            <a:pPr lvl="1"/>
            <a:r>
              <a:rPr lang="en-US" dirty="0"/>
              <a:t>Units-of-activity method</a:t>
            </a:r>
          </a:p>
          <a:p>
            <a:pPr lvl="1"/>
            <a:r>
              <a:rPr lang="en-US" dirty="0"/>
              <a:t>Declining-balance method</a:t>
            </a:r>
          </a:p>
        </p:txBody>
      </p:sp>
      <p:grpSp>
        <p:nvGrpSpPr>
          <p:cNvPr id="23" name="Group 22">
            <a:extLst>
              <a:ext uri="{FF2B5EF4-FFF2-40B4-BE49-F238E27FC236}">
                <a16:creationId xmlns:a16="http://schemas.microsoft.com/office/drawing/2014/main" id="{E0775713-4C10-4CFF-BB47-A830AF8787C9}"/>
              </a:ext>
            </a:extLst>
          </p:cNvPr>
          <p:cNvGrpSpPr/>
          <p:nvPr/>
        </p:nvGrpSpPr>
        <p:grpSpPr>
          <a:xfrm>
            <a:off x="1085850" y="8187707"/>
            <a:ext cx="7198110" cy="3800574"/>
            <a:chOff x="3190739" y="8566845"/>
            <a:chExt cx="20220246" cy="5597072"/>
          </a:xfrm>
        </p:grpSpPr>
        <p:cxnSp>
          <p:nvCxnSpPr>
            <p:cNvPr id="7" name="Straight Arrow Connector 6">
              <a:extLst>
                <a:ext uri="{FF2B5EF4-FFF2-40B4-BE49-F238E27FC236}">
                  <a16:creationId xmlns:a16="http://schemas.microsoft.com/office/drawing/2014/main" id="{BFA5DEE9-51A2-4EDA-BAE8-0969C4F8D555}"/>
                </a:ext>
              </a:extLst>
            </p:cNvPr>
            <p:cNvCxnSpPr>
              <a:cxnSpLocks/>
            </p:cNvCxnSpPr>
            <p:nvPr/>
          </p:nvCxnSpPr>
          <p:spPr>
            <a:xfrm>
              <a:off x="3190739" y="13483977"/>
              <a:ext cx="20220246"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062E2F7-338E-4E14-9622-EC237C5B0103}"/>
                </a:ext>
              </a:extLst>
            </p:cNvPr>
            <p:cNvCxnSpPr>
              <a:cxnSpLocks/>
            </p:cNvCxnSpPr>
            <p:nvPr/>
          </p:nvCxnSpPr>
          <p:spPr>
            <a:xfrm flipV="1">
              <a:off x="3915507" y="8566845"/>
              <a:ext cx="0" cy="5597072"/>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CBC1940-5965-4D3F-8A39-BFE63285290D}"/>
                </a:ext>
              </a:extLst>
            </p:cNvPr>
            <p:cNvSpPr/>
            <p:nvPr/>
          </p:nvSpPr>
          <p:spPr>
            <a:xfrm>
              <a:off x="3634819" y="9569202"/>
              <a:ext cx="526207" cy="268162"/>
            </a:xfrm>
            <a:prstGeom prst="ellipse">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FD44EB4-E388-4D63-B9EF-7F70326CA444}"/>
                </a:ext>
              </a:extLst>
            </p:cNvPr>
            <p:cNvSpPr/>
            <p:nvPr/>
          </p:nvSpPr>
          <p:spPr>
            <a:xfrm>
              <a:off x="20423210" y="12813804"/>
              <a:ext cx="526207" cy="268162"/>
            </a:xfrm>
            <a:prstGeom prst="ellipse">
              <a:avLst/>
            </a:prstGeom>
            <a:solidFill>
              <a:schemeClr val="bg1"/>
            </a:solidFill>
            <a:ln w="7620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488BD56B-D17D-4D03-81CC-9D3DCF73B004}"/>
              </a:ext>
            </a:extLst>
          </p:cNvPr>
          <p:cNvGrpSpPr/>
          <p:nvPr/>
        </p:nvGrpSpPr>
        <p:grpSpPr>
          <a:xfrm>
            <a:off x="8542145" y="8187707"/>
            <a:ext cx="7198110" cy="3800574"/>
            <a:chOff x="3190739" y="8566845"/>
            <a:chExt cx="20220246" cy="5597072"/>
          </a:xfrm>
        </p:grpSpPr>
        <p:cxnSp>
          <p:nvCxnSpPr>
            <p:cNvPr id="52" name="Straight Arrow Connector 51">
              <a:extLst>
                <a:ext uri="{FF2B5EF4-FFF2-40B4-BE49-F238E27FC236}">
                  <a16:creationId xmlns:a16="http://schemas.microsoft.com/office/drawing/2014/main" id="{003805B6-5614-4089-819D-FF36C41CBAC8}"/>
                </a:ext>
              </a:extLst>
            </p:cNvPr>
            <p:cNvCxnSpPr>
              <a:cxnSpLocks/>
            </p:cNvCxnSpPr>
            <p:nvPr/>
          </p:nvCxnSpPr>
          <p:spPr>
            <a:xfrm>
              <a:off x="3190739" y="13483977"/>
              <a:ext cx="20220246"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0DB7410-BD3C-4DB1-919E-CEE718DCA7D2}"/>
                </a:ext>
              </a:extLst>
            </p:cNvPr>
            <p:cNvCxnSpPr>
              <a:cxnSpLocks/>
            </p:cNvCxnSpPr>
            <p:nvPr/>
          </p:nvCxnSpPr>
          <p:spPr>
            <a:xfrm flipV="1">
              <a:off x="3915507" y="8566845"/>
              <a:ext cx="0" cy="5597072"/>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FC5B03D8-7F9D-499B-922B-D88EAC4F0E35}"/>
                </a:ext>
              </a:extLst>
            </p:cNvPr>
            <p:cNvSpPr/>
            <p:nvPr/>
          </p:nvSpPr>
          <p:spPr>
            <a:xfrm>
              <a:off x="3634819" y="9569202"/>
              <a:ext cx="526207" cy="268162"/>
            </a:xfrm>
            <a:prstGeom prst="ellipse">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88EA2EC-15D0-4BB2-A3FA-DBC74048722F}"/>
                </a:ext>
              </a:extLst>
            </p:cNvPr>
            <p:cNvSpPr/>
            <p:nvPr/>
          </p:nvSpPr>
          <p:spPr>
            <a:xfrm>
              <a:off x="20423210" y="12813804"/>
              <a:ext cx="526207" cy="268162"/>
            </a:xfrm>
            <a:prstGeom prst="ellipse">
              <a:avLst/>
            </a:prstGeom>
            <a:solidFill>
              <a:schemeClr val="bg1"/>
            </a:solidFill>
            <a:ln w="7620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4BEF91FE-9197-49A0-B8DD-0C900EDD4450}"/>
              </a:ext>
            </a:extLst>
          </p:cNvPr>
          <p:cNvGrpSpPr/>
          <p:nvPr/>
        </p:nvGrpSpPr>
        <p:grpSpPr>
          <a:xfrm>
            <a:off x="16347026" y="8187707"/>
            <a:ext cx="7198110" cy="3800574"/>
            <a:chOff x="3190739" y="8566845"/>
            <a:chExt cx="20220246" cy="5597072"/>
          </a:xfrm>
        </p:grpSpPr>
        <p:sp>
          <p:nvSpPr>
            <p:cNvPr id="57" name="Freeform: Shape 56">
              <a:extLst>
                <a:ext uri="{FF2B5EF4-FFF2-40B4-BE49-F238E27FC236}">
                  <a16:creationId xmlns:a16="http://schemas.microsoft.com/office/drawing/2014/main" id="{87A24C13-C01E-43F7-ACCC-D02BF3E624AB}"/>
                </a:ext>
              </a:extLst>
            </p:cNvPr>
            <p:cNvSpPr/>
            <p:nvPr/>
          </p:nvSpPr>
          <p:spPr>
            <a:xfrm>
              <a:off x="3887669" y="9715560"/>
              <a:ext cx="16770806" cy="3270186"/>
            </a:xfrm>
            <a:custGeom>
              <a:avLst/>
              <a:gdLst>
                <a:gd name="connsiteX0" fmla="*/ 0 w 18888075"/>
                <a:gd name="connsiteY0" fmla="*/ 0 h 3333750"/>
                <a:gd name="connsiteX1" fmla="*/ 8829675 w 18888075"/>
                <a:gd name="connsiteY1" fmla="*/ 2409825 h 3333750"/>
                <a:gd name="connsiteX2" fmla="*/ 18888075 w 18888075"/>
                <a:gd name="connsiteY2" fmla="*/ 3333750 h 3333750"/>
                <a:gd name="connsiteX0" fmla="*/ 0 w 18888075"/>
                <a:gd name="connsiteY0" fmla="*/ 0 h 3333750"/>
                <a:gd name="connsiteX1" fmla="*/ 6938144 w 18888075"/>
                <a:gd name="connsiteY1" fmla="*/ 2198624 h 3333750"/>
                <a:gd name="connsiteX2" fmla="*/ 18888075 w 18888075"/>
                <a:gd name="connsiteY2" fmla="*/ 3333750 h 3333750"/>
                <a:gd name="connsiteX0" fmla="*/ 0 w 18888075"/>
                <a:gd name="connsiteY0" fmla="*/ 0 h 3333750"/>
                <a:gd name="connsiteX1" fmla="*/ 6938144 w 18888075"/>
                <a:gd name="connsiteY1" fmla="*/ 2198624 h 3333750"/>
                <a:gd name="connsiteX2" fmla="*/ 18888075 w 18888075"/>
                <a:gd name="connsiteY2" fmla="*/ 3333750 h 3333750"/>
                <a:gd name="connsiteX0" fmla="*/ 0 w 18888075"/>
                <a:gd name="connsiteY0" fmla="*/ 0 h 3333750"/>
                <a:gd name="connsiteX1" fmla="*/ 6938144 w 18888075"/>
                <a:gd name="connsiteY1" fmla="*/ 2198624 h 3333750"/>
                <a:gd name="connsiteX2" fmla="*/ 18888075 w 18888075"/>
                <a:gd name="connsiteY2" fmla="*/ 3333750 h 3333750"/>
              </a:gdLst>
              <a:ahLst/>
              <a:cxnLst>
                <a:cxn ang="0">
                  <a:pos x="connsiteX0" y="connsiteY0"/>
                </a:cxn>
                <a:cxn ang="0">
                  <a:pos x="connsiteX1" y="connsiteY1"/>
                </a:cxn>
                <a:cxn ang="0">
                  <a:pos x="connsiteX2" y="connsiteY2"/>
                </a:cxn>
              </a:cxnLst>
              <a:rect l="l" t="t" r="r" b="b"/>
              <a:pathLst>
                <a:path w="18888075" h="3333750">
                  <a:moveTo>
                    <a:pt x="0" y="0"/>
                  </a:moveTo>
                  <a:cubicBezTo>
                    <a:pt x="2840831" y="927100"/>
                    <a:pt x="1935688" y="1062198"/>
                    <a:pt x="6938144" y="2198624"/>
                  </a:cubicBezTo>
                  <a:cubicBezTo>
                    <a:pt x="12979088" y="3317450"/>
                    <a:pt x="15432881" y="3149600"/>
                    <a:pt x="18888075" y="3333750"/>
                  </a:cubicBezTo>
                </a:path>
              </a:pathLst>
            </a:cu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A73DEB2B-1F09-4799-A61F-3F4AE4CD8499}"/>
                </a:ext>
              </a:extLst>
            </p:cNvPr>
            <p:cNvCxnSpPr>
              <a:cxnSpLocks/>
            </p:cNvCxnSpPr>
            <p:nvPr/>
          </p:nvCxnSpPr>
          <p:spPr>
            <a:xfrm>
              <a:off x="3190739" y="13483977"/>
              <a:ext cx="20220246"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1D0E31A-55FB-4A2E-8FA7-8C65BAF1FC9F}"/>
                </a:ext>
              </a:extLst>
            </p:cNvPr>
            <p:cNvCxnSpPr>
              <a:cxnSpLocks/>
            </p:cNvCxnSpPr>
            <p:nvPr/>
          </p:nvCxnSpPr>
          <p:spPr>
            <a:xfrm flipV="1">
              <a:off x="3915507" y="8566845"/>
              <a:ext cx="0" cy="5597072"/>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37327B02-D1CC-451A-B258-2E8B7F90A780}"/>
                </a:ext>
              </a:extLst>
            </p:cNvPr>
            <p:cNvSpPr/>
            <p:nvPr/>
          </p:nvSpPr>
          <p:spPr>
            <a:xfrm>
              <a:off x="3634819" y="9569202"/>
              <a:ext cx="526207" cy="268162"/>
            </a:xfrm>
            <a:prstGeom prst="ellipse">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79F9504-8A1E-4037-BC17-F94E1EF85558}"/>
                </a:ext>
              </a:extLst>
            </p:cNvPr>
            <p:cNvSpPr/>
            <p:nvPr/>
          </p:nvSpPr>
          <p:spPr>
            <a:xfrm>
              <a:off x="20423210" y="12813804"/>
              <a:ext cx="526207" cy="268162"/>
            </a:xfrm>
            <a:prstGeom prst="ellipse">
              <a:avLst/>
            </a:prstGeom>
            <a:solidFill>
              <a:schemeClr val="bg1"/>
            </a:solidFill>
            <a:ln w="7620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TextBox 72">
            <a:extLst>
              <a:ext uri="{FF2B5EF4-FFF2-40B4-BE49-F238E27FC236}">
                <a16:creationId xmlns:a16="http://schemas.microsoft.com/office/drawing/2014/main" id="{60F79CBB-10F6-416D-968A-69D88BF7F82D}"/>
              </a:ext>
            </a:extLst>
          </p:cNvPr>
          <p:cNvSpPr txBox="1"/>
          <p:nvPr/>
        </p:nvSpPr>
        <p:spPr>
          <a:xfrm>
            <a:off x="2960113" y="8868336"/>
            <a:ext cx="4023942" cy="646331"/>
          </a:xfrm>
          <a:prstGeom prst="rect">
            <a:avLst/>
          </a:prstGeom>
          <a:noFill/>
        </p:spPr>
        <p:txBody>
          <a:bodyPr wrap="square">
            <a:spAutoFit/>
          </a:bodyPr>
          <a:lstStyle/>
          <a:p>
            <a:r>
              <a:rPr lang="en-US" dirty="0">
                <a:solidFill>
                  <a:schemeClr val="tx2"/>
                </a:solidFill>
              </a:rPr>
              <a:t>Straight-line method</a:t>
            </a:r>
          </a:p>
        </p:txBody>
      </p:sp>
      <p:sp>
        <p:nvSpPr>
          <p:cNvPr id="74" name="TextBox 73">
            <a:extLst>
              <a:ext uri="{FF2B5EF4-FFF2-40B4-BE49-F238E27FC236}">
                <a16:creationId xmlns:a16="http://schemas.microsoft.com/office/drawing/2014/main" id="{426D6DCA-3028-4538-9BEF-73C20A5DAF00}"/>
              </a:ext>
            </a:extLst>
          </p:cNvPr>
          <p:cNvSpPr txBox="1"/>
          <p:nvPr/>
        </p:nvSpPr>
        <p:spPr>
          <a:xfrm>
            <a:off x="10541213" y="8745317"/>
            <a:ext cx="5041395" cy="646331"/>
          </a:xfrm>
          <a:prstGeom prst="rect">
            <a:avLst/>
          </a:prstGeom>
          <a:noFill/>
        </p:spPr>
        <p:txBody>
          <a:bodyPr wrap="square">
            <a:spAutoFit/>
          </a:bodyPr>
          <a:lstStyle/>
          <a:p>
            <a:r>
              <a:rPr lang="en-US" dirty="0">
                <a:solidFill>
                  <a:schemeClr val="tx2"/>
                </a:solidFill>
              </a:rPr>
              <a:t>Units-of-activity method</a:t>
            </a:r>
          </a:p>
        </p:txBody>
      </p:sp>
      <p:sp>
        <p:nvSpPr>
          <p:cNvPr id="75" name="TextBox 74">
            <a:extLst>
              <a:ext uri="{FF2B5EF4-FFF2-40B4-BE49-F238E27FC236}">
                <a16:creationId xmlns:a16="http://schemas.microsoft.com/office/drawing/2014/main" id="{6F7510C9-3268-42F6-98EC-003628D0DC02}"/>
              </a:ext>
            </a:extLst>
          </p:cNvPr>
          <p:cNvSpPr txBox="1"/>
          <p:nvPr/>
        </p:nvSpPr>
        <p:spPr>
          <a:xfrm>
            <a:off x="17781896" y="8863842"/>
            <a:ext cx="5195138" cy="646331"/>
          </a:xfrm>
          <a:prstGeom prst="rect">
            <a:avLst/>
          </a:prstGeom>
          <a:noFill/>
        </p:spPr>
        <p:txBody>
          <a:bodyPr wrap="square">
            <a:spAutoFit/>
          </a:bodyPr>
          <a:lstStyle/>
          <a:p>
            <a:r>
              <a:rPr lang="en-US" dirty="0">
                <a:solidFill>
                  <a:schemeClr val="tx2"/>
                </a:solidFill>
              </a:rPr>
              <a:t>Declining-balance method</a:t>
            </a:r>
          </a:p>
        </p:txBody>
      </p:sp>
      <p:sp>
        <p:nvSpPr>
          <p:cNvPr id="4" name="Footer Placeholder 3">
            <a:extLst>
              <a:ext uri="{FF2B5EF4-FFF2-40B4-BE49-F238E27FC236}">
                <a16:creationId xmlns:a16="http://schemas.microsoft.com/office/drawing/2014/main" id="{BEF37506-2C98-4731-AC4E-98CB53EED20F}"/>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5" name="Slide Number Placeholder 4">
            <a:extLst>
              <a:ext uri="{FF2B5EF4-FFF2-40B4-BE49-F238E27FC236}">
                <a16:creationId xmlns:a16="http://schemas.microsoft.com/office/drawing/2014/main" id="{0D4D1C52-47A7-486A-8C63-872F560FFB90}"/>
              </a:ext>
            </a:extLst>
          </p:cNvPr>
          <p:cNvSpPr>
            <a:spLocks noGrp="1"/>
          </p:cNvSpPr>
          <p:nvPr>
            <p:ph type="sldNum" sz="quarter" idx="12"/>
          </p:nvPr>
        </p:nvSpPr>
        <p:spPr/>
        <p:txBody>
          <a:bodyPr/>
          <a:lstStyle/>
          <a:p>
            <a:fld id="{EBE3AD81-3AD4-9C46-856E-C08CF1183C60}" type="slidenum">
              <a:rPr lang="en-US" smtClean="0"/>
              <a:pPr/>
              <a:t>18</a:t>
            </a:fld>
            <a:endParaRPr lang="en-US" dirty="0"/>
          </a:p>
        </p:txBody>
      </p:sp>
    </p:spTree>
    <p:extLst>
      <p:ext uri="{BB962C8B-B14F-4D97-AF65-F5344CB8AC3E}">
        <p14:creationId xmlns:p14="http://schemas.microsoft.com/office/powerpoint/2010/main" val="3156886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0D843-4905-46F2-A634-5D02B5EE7D95}"/>
              </a:ext>
            </a:extLst>
          </p:cNvPr>
          <p:cNvSpPr>
            <a:spLocks noGrp="1"/>
          </p:cNvSpPr>
          <p:nvPr>
            <p:ph type="title"/>
          </p:nvPr>
        </p:nvSpPr>
        <p:spPr/>
        <p:txBody>
          <a:bodyPr/>
          <a:lstStyle/>
          <a:p>
            <a:r>
              <a:rPr lang="en-US" dirty="0"/>
              <a:t>Depreciation Methods - Example</a:t>
            </a:r>
          </a:p>
        </p:txBody>
      </p:sp>
      <p:sp>
        <p:nvSpPr>
          <p:cNvPr id="3" name="Content Placeholder 2">
            <a:extLst>
              <a:ext uri="{FF2B5EF4-FFF2-40B4-BE49-F238E27FC236}">
                <a16:creationId xmlns:a16="http://schemas.microsoft.com/office/drawing/2014/main" id="{1AA308F7-0489-42BD-B1D3-77E18499041C}"/>
              </a:ext>
            </a:extLst>
          </p:cNvPr>
          <p:cNvSpPr>
            <a:spLocks noGrp="1"/>
          </p:cNvSpPr>
          <p:nvPr>
            <p:ph sz="quarter" idx="13"/>
          </p:nvPr>
        </p:nvSpPr>
        <p:spPr/>
        <p:txBody>
          <a:bodyPr>
            <a:normAutofit/>
          </a:bodyPr>
          <a:lstStyle/>
          <a:p>
            <a:r>
              <a:rPr lang="en-US" altLang="en-US" sz="5400" dirty="0"/>
              <a:t>Barb’s Florists purchased a small delivery truck on January 1, 2020</a:t>
            </a:r>
          </a:p>
          <a:p>
            <a:endParaRPr lang="en-US" sz="5400" dirty="0"/>
          </a:p>
          <a:p>
            <a:pPr lvl="1"/>
            <a:endParaRPr lang="en-US" sz="4200" dirty="0"/>
          </a:p>
          <a:p>
            <a:endParaRPr lang="en-US" sz="5400" dirty="0"/>
          </a:p>
          <a:p>
            <a:endParaRPr lang="en-US" sz="5400" dirty="0"/>
          </a:p>
          <a:p>
            <a:r>
              <a:rPr lang="en-US" sz="5400" dirty="0"/>
              <a:t>Required: Compute depreciation using the following. </a:t>
            </a:r>
          </a:p>
          <a:p>
            <a:pPr marL="0" indent="0">
              <a:buNone/>
            </a:pPr>
            <a:r>
              <a:rPr lang="en-US" sz="5400" dirty="0"/>
              <a:t>	(a) </a:t>
            </a:r>
            <a:r>
              <a:rPr lang="en-US" sz="5400" b="1" dirty="0"/>
              <a:t>Straight-Line</a:t>
            </a:r>
            <a:r>
              <a:rPr lang="en-US" sz="5400" dirty="0"/>
              <a:t>  (b) </a:t>
            </a:r>
            <a:r>
              <a:rPr lang="en-US" sz="5400" b="1" dirty="0"/>
              <a:t>Units-of-Activity</a:t>
            </a:r>
            <a:r>
              <a:rPr lang="en-US" sz="5400" dirty="0"/>
              <a:t>  (c) </a:t>
            </a:r>
            <a:r>
              <a:rPr lang="en-US" sz="5400" b="1" dirty="0"/>
              <a:t>Declining-Balance</a:t>
            </a:r>
          </a:p>
          <a:p>
            <a:endParaRPr lang="en-US" sz="5400" dirty="0"/>
          </a:p>
        </p:txBody>
      </p:sp>
      <p:pic>
        <p:nvPicPr>
          <p:cNvPr id="5" name="Picture 4">
            <a:extLst>
              <a:ext uri="{FF2B5EF4-FFF2-40B4-BE49-F238E27FC236}">
                <a16:creationId xmlns:a16="http://schemas.microsoft.com/office/drawing/2014/main" id="{78B25A27-7BAB-4357-8AFE-4B51E43CEFA8}"/>
              </a:ext>
            </a:extLst>
          </p:cNvPr>
          <p:cNvPicPr>
            <a:picLocks noChangeAspect="1"/>
          </p:cNvPicPr>
          <p:nvPr/>
        </p:nvPicPr>
        <p:blipFill>
          <a:blip r:embed="rId2"/>
          <a:stretch>
            <a:fillRect/>
          </a:stretch>
        </p:blipFill>
        <p:spPr>
          <a:xfrm>
            <a:off x="4306277" y="3270958"/>
            <a:ext cx="15669846" cy="3587042"/>
          </a:xfrm>
          <a:prstGeom prst="rect">
            <a:avLst/>
          </a:prstGeom>
        </p:spPr>
      </p:pic>
      <p:cxnSp>
        <p:nvCxnSpPr>
          <p:cNvPr id="12" name="Straight Arrow Connector 11">
            <a:extLst>
              <a:ext uri="{FF2B5EF4-FFF2-40B4-BE49-F238E27FC236}">
                <a16:creationId xmlns:a16="http://schemas.microsoft.com/office/drawing/2014/main" id="{28F3B18F-766C-442E-91DD-0784872457D5}"/>
              </a:ext>
            </a:extLst>
          </p:cNvPr>
          <p:cNvCxnSpPr>
            <a:cxnSpLocks/>
          </p:cNvCxnSpPr>
          <p:nvPr/>
        </p:nvCxnSpPr>
        <p:spPr>
          <a:xfrm>
            <a:off x="4032003" y="12252694"/>
            <a:ext cx="18666562" cy="0"/>
          </a:xfrm>
          <a:prstGeom prst="straightConnector1">
            <a:avLst/>
          </a:prstGeom>
          <a:ln w="76200">
            <a:solidFill>
              <a:srgbClr val="BEE2D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4BCE30D-F7EE-41E2-AAAB-5B9A9ADD91C1}"/>
              </a:ext>
            </a:extLst>
          </p:cNvPr>
          <p:cNvCxnSpPr>
            <a:cxnSpLocks/>
            <a:endCxn id="18" idx="0"/>
          </p:cNvCxnSpPr>
          <p:nvPr/>
        </p:nvCxnSpPr>
        <p:spPr>
          <a:xfrm flipV="1">
            <a:off x="22772078" y="11230541"/>
            <a:ext cx="0" cy="130859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7585E76C-45EA-4074-9D96-8594088CE974}"/>
              </a:ext>
            </a:extLst>
          </p:cNvPr>
          <p:cNvSpPr/>
          <p:nvPr/>
        </p:nvSpPr>
        <p:spPr>
          <a:xfrm>
            <a:off x="3887665" y="9554872"/>
            <a:ext cx="18888075" cy="1806088"/>
          </a:xfrm>
          <a:custGeom>
            <a:avLst/>
            <a:gdLst>
              <a:gd name="connsiteX0" fmla="*/ 0 w 18888075"/>
              <a:gd name="connsiteY0" fmla="*/ 0 h 3333750"/>
              <a:gd name="connsiteX1" fmla="*/ 8829675 w 18888075"/>
              <a:gd name="connsiteY1" fmla="*/ 2409825 h 3333750"/>
              <a:gd name="connsiteX2" fmla="*/ 18888075 w 18888075"/>
              <a:gd name="connsiteY2" fmla="*/ 3333750 h 3333750"/>
            </a:gdLst>
            <a:ahLst/>
            <a:cxnLst>
              <a:cxn ang="0">
                <a:pos x="connsiteX0" y="connsiteY0"/>
              </a:cxn>
              <a:cxn ang="0">
                <a:pos x="connsiteX1" y="connsiteY1"/>
              </a:cxn>
              <a:cxn ang="0">
                <a:pos x="connsiteX2" y="connsiteY2"/>
              </a:cxn>
            </a:cxnLst>
            <a:rect l="l" t="t" r="r" b="b"/>
            <a:pathLst>
              <a:path w="18888075" h="3333750">
                <a:moveTo>
                  <a:pt x="0" y="0"/>
                </a:moveTo>
                <a:cubicBezTo>
                  <a:pt x="2840831" y="927100"/>
                  <a:pt x="5681663" y="1854200"/>
                  <a:pt x="8829675" y="2409825"/>
                </a:cubicBezTo>
                <a:cubicBezTo>
                  <a:pt x="11977687" y="2965450"/>
                  <a:pt x="15432881" y="3149600"/>
                  <a:pt x="18888075" y="3333750"/>
                </a:cubicBezTo>
              </a:path>
            </a:pathLst>
          </a:cu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93A53A2-4655-45E1-8EC6-7D9D6EC42FFC}"/>
              </a:ext>
            </a:extLst>
          </p:cNvPr>
          <p:cNvCxnSpPr/>
          <p:nvPr/>
        </p:nvCxnSpPr>
        <p:spPr>
          <a:xfrm>
            <a:off x="1348154" y="11859190"/>
            <a:ext cx="22062831"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835B163-7C08-4AB4-B271-BC6BC9C84C14}"/>
              </a:ext>
            </a:extLst>
          </p:cNvPr>
          <p:cNvCxnSpPr>
            <a:cxnSpLocks/>
          </p:cNvCxnSpPr>
          <p:nvPr/>
        </p:nvCxnSpPr>
        <p:spPr>
          <a:xfrm flipV="1">
            <a:off x="3915507" y="9085220"/>
            <a:ext cx="0" cy="345391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6BB5A73-B928-4109-BD65-425D6FEDBB16}"/>
              </a:ext>
            </a:extLst>
          </p:cNvPr>
          <p:cNvSpPr/>
          <p:nvPr/>
        </p:nvSpPr>
        <p:spPr>
          <a:xfrm>
            <a:off x="3763841" y="9421196"/>
            <a:ext cx="268162" cy="268162"/>
          </a:xfrm>
          <a:prstGeom prst="ellipse">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C1D9968-1D7A-45D7-B1E0-43FE731005E3}"/>
              </a:ext>
            </a:extLst>
          </p:cNvPr>
          <p:cNvSpPr/>
          <p:nvPr/>
        </p:nvSpPr>
        <p:spPr>
          <a:xfrm>
            <a:off x="22637997" y="11230541"/>
            <a:ext cx="268162" cy="268162"/>
          </a:xfrm>
          <a:prstGeom prst="ellipse">
            <a:avLst/>
          </a:prstGeom>
          <a:solidFill>
            <a:schemeClr val="bg1"/>
          </a:solidFill>
          <a:ln w="7620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8E241BF-B2B4-40AA-9DED-3A9E602CE447}"/>
              </a:ext>
            </a:extLst>
          </p:cNvPr>
          <p:cNvSpPr txBox="1"/>
          <p:nvPr/>
        </p:nvSpPr>
        <p:spPr>
          <a:xfrm>
            <a:off x="9988069" y="11929529"/>
            <a:ext cx="7159856" cy="646331"/>
          </a:xfrm>
          <a:prstGeom prst="rect">
            <a:avLst/>
          </a:prstGeom>
          <a:solidFill>
            <a:schemeClr val="bg1"/>
          </a:solidFill>
        </p:spPr>
        <p:txBody>
          <a:bodyPr wrap="square">
            <a:spAutoFit/>
          </a:bodyPr>
          <a:lstStyle/>
          <a:p>
            <a:pPr algn="ctr"/>
            <a:r>
              <a:rPr lang="en-US" b="1" dirty="0">
                <a:solidFill>
                  <a:srgbClr val="00B050"/>
                </a:solidFill>
              </a:rPr>
              <a:t>Useful life: 5 years or 100,000 miles</a:t>
            </a:r>
          </a:p>
        </p:txBody>
      </p:sp>
      <p:sp>
        <p:nvSpPr>
          <p:cNvPr id="26" name="TextBox 25">
            <a:extLst>
              <a:ext uri="{FF2B5EF4-FFF2-40B4-BE49-F238E27FC236}">
                <a16:creationId xmlns:a16="http://schemas.microsoft.com/office/drawing/2014/main" id="{49249E5C-CA44-4023-AE69-C228F24AD5B0}"/>
              </a:ext>
            </a:extLst>
          </p:cNvPr>
          <p:cNvSpPr txBox="1"/>
          <p:nvPr/>
        </p:nvSpPr>
        <p:spPr>
          <a:xfrm>
            <a:off x="2102111" y="9221948"/>
            <a:ext cx="1813396" cy="1754326"/>
          </a:xfrm>
          <a:prstGeom prst="rect">
            <a:avLst/>
          </a:prstGeom>
          <a:noFill/>
        </p:spPr>
        <p:txBody>
          <a:bodyPr wrap="square">
            <a:spAutoFit/>
          </a:bodyPr>
          <a:lstStyle/>
          <a:p>
            <a:pPr algn="ctr"/>
            <a:r>
              <a:rPr lang="en-US" b="1" dirty="0">
                <a:solidFill>
                  <a:srgbClr val="00B0F0"/>
                </a:solidFill>
              </a:rPr>
              <a:t>Cost:</a:t>
            </a:r>
          </a:p>
          <a:p>
            <a:pPr algn="ctr"/>
            <a:r>
              <a:rPr lang="en-US" b="1" dirty="0">
                <a:solidFill>
                  <a:srgbClr val="00B0F0"/>
                </a:solidFill>
              </a:rPr>
              <a:t>€1</a:t>
            </a:r>
            <a:r>
              <a:rPr lang="en-US" altLang="zh-CN" b="1" dirty="0">
                <a:solidFill>
                  <a:srgbClr val="00B0F0"/>
                </a:solidFill>
              </a:rPr>
              <a:t>3</a:t>
            </a:r>
            <a:r>
              <a:rPr lang="en-US" b="1" dirty="0">
                <a:solidFill>
                  <a:srgbClr val="00B0F0"/>
                </a:solidFill>
              </a:rPr>
              <a:t>,000</a:t>
            </a:r>
          </a:p>
          <a:p>
            <a:pPr algn="ctr"/>
            <a:endParaRPr lang="en-US" b="1" dirty="0">
              <a:solidFill>
                <a:srgbClr val="00B0F0"/>
              </a:solidFill>
            </a:endParaRPr>
          </a:p>
        </p:txBody>
      </p:sp>
      <p:sp>
        <p:nvSpPr>
          <p:cNvPr id="28" name="TextBox 27">
            <a:extLst>
              <a:ext uri="{FF2B5EF4-FFF2-40B4-BE49-F238E27FC236}">
                <a16:creationId xmlns:a16="http://schemas.microsoft.com/office/drawing/2014/main" id="{2E816161-2B56-4AE4-85B9-4B3D32168104}"/>
              </a:ext>
            </a:extLst>
          </p:cNvPr>
          <p:cNvSpPr txBox="1"/>
          <p:nvPr/>
        </p:nvSpPr>
        <p:spPr>
          <a:xfrm>
            <a:off x="21523574" y="9269236"/>
            <a:ext cx="2349982" cy="1754326"/>
          </a:xfrm>
          <a:prstGeom prst="rect">
            <a:avLst/>
          </a:prstGeom>
          <a:noFill/>
        </p:spPr>
        <p:txBody>
          <a:bodyPr wrap="square">
            <a:spAutoFit/>
          </a:bodyPr>
          <a:lstStyle/>
          <a:p>
            <a:pPr algn="ctr"/>
            <a:r>
              <a:rPr lang="en-US" b="1" dirty="0">
                <a:solidFill>
                  <a:srgbClr val="F89387"/>
                </a:solidFill>
              </a:rPr>
              <a:t>Residual value:</a:t>
            </a:r>
          </a:p>
          <a:p>
            <a:pPr algn="ctr"/>
            <a:r>
              <a:rPr lang="zh-CN" altLang="en-US" b="1" dirty="0">
                <a:solidFill>
                  <a:srgbClr val="F89387"/>
                </a:solidFill>
              </a:rPr>
              <a:t>€</a:t>
            </a:r>
            <a:r>
              <a:rPr lang="en-US" b="1" dirty="0">
                <a:solidFill>
                  <a:srgbClr val="F89387"/>
                </a:solidFill>
              </a:rPr>
              <a:t>1,000</a:t>
            </a:r>
          </a:p>
        </p:txBody>
      </p:sp>
      <p:sp>
        <p:nvSpPr>
          <p:cNvPr id="31" name="TextBox 30">
            <a:extLst>
              <a:ext uri="{FF2B5EF4-FFF2-40B4-BE49-F238E27FC236}">
                <a16:creationId xmlns:a16="http://schemas.microsoft.com/office/drawing/2014/main" id="{C99E0A37-C9DF-4CFA-8C0B-7ACBA86D4454}"/>
              </a:ext>
            </a:extLst>
          </p:cNvPr>
          <p:cNvSpPr txBox="1"/>
          <p:nvPr/>
        </p:nvSpPr>
        <p:spPr>
          <a:xfrm>
            <a:off x="12465058" y="10505570"/>
            <a:ext cx="759063" cy="769441"/>
          </a:xfrm>
          <a:prstGeom prst="rect">
            <a:avLst/>
          </a:prstGeom>
          <a:solidFill>
            <a:schemeClr val="bg1"/>
          </a:solidFill>
        </p:spPr>
        <p:txBody>
          <a:bodyPr wrap="square">
            <a:spAutoFit/>
          </a:bodyPr>
          <a:lstStyle/>
          <a:p>
            <a:pPr algn="ctr"/>
            <a:r>
              <a:rPr lang="en-US" sz="4400" b="1" dirty="0">
                <a:solidFill>
                  <a:srgbClr val="C00000"/>
                </a:solidFill>
              </a:rPr>
              <a:t>?</a:t>
            </a:r>
          </a:p>
        </p:txBody>
      </p:sp>
      <p:sp>
        <p:nvSpPr>
          <p:cNvPr id="32" name="Footer Placeholder 31">
            <a:extLst>
              <a:ext uri="{FF2B5EF4-FFF2-40B4-BE49-F238E27FC236}">
                <a16:creationId xmlns:a16="http://schemas.microsoft.com/office/drawing/2014/main" id="{3ACB1306-510C-4A95-AC8D-D1C6A2B95A8C}"/>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33" name="Slide Number Placeholder 32">
            <a:extLst>
              <a:ext uri="{FF2B5EF4-FFF2-40B4-BE49-F238E27FC236}">
                <a16:creationId xmlns:a16="http://schemas.microsoft.com/office/drawing/2014/main" id="{7F0BF835-21EF-4791-BC5C-6E0667C6C9A9}"/>
              </a:ext>
            </a:extLst>
          </p:cNvPr>
          <p:cNvSpPr>
            <a:spLocks noGrp="1"/>
          </p:cNvSpPr>
          <p:nvPr>
            <p:ph type="sldNum" sz="quarter" idx="12"/>
          </p:nvPr>
        </p:nvSpPr>
        <p:spPr/>
        <p:txBody>
          <a:bodyPr/>
          <a:lstStyle/>
          <a:p>
            <a:fld id="{EBE3AD81-3AD4-9C46-856E-C08CF1183C60}" type="slidenum">
              <a:rPr lang="en-US" smtClean="0"/>
              <a:pPr/>
              <a:t>19</a:t>
            </a:fld>
            <a:endParaRPr lang="en-US" dirty="0"/>
          </a:p>
        </p:txBody>
      </p:sp>
    </p:spTree>
    <p:extLst>
      <p:ext uri="{BB962C8B-B14F-4D97-AF65-F5344CB8AC3E}">
        <p14:creationId xmlns:p14="http://schemas.microsoft.com/office/powerpoint/2010/main" val="3920847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CB5FE-CBD5-4E5E-AAAA-E89160C38EE2}"/>
              </a:ext>
            </a:extLst>
          </p:cNvPr>
          <p:cNvSpPr>
            <a:spLocks noGrp="1"/>
          </p:cNvSpPr>
          <p:nvPr>
            <p:ph type="title"/>
          </p:nvPr>
        </p:nvSpPr>
        <p:spPr>
          <a:xfrm>
            <a:off x="990600" y="443300"/>
            <a:ext cx="22301200" cy="1327149"/>
          </a:xfrm>
        </p:spPr>
        <p:txBody>
          <a:bodyPr/>
          <a:lstStyle/>
          <a:p>
            <a:r>
              <a:rPr lang="en-US" dirty="0"/>
              <a:t>                    Review of Ch</a:t>
            </a:r>
            <a:r>
              <a:rPr lang="en-US" altLang="zh-CN" dirty="0"/>
              <a:t>8</a:t>
            </a:r>
            <a:endParaRPr lang="en-US" dirty="0"/>
          </a:p>
        </p:txBody>
      </p:sp>
      <p:sp>
        <p:nvSpPr>
          <p:cNvPr id="14" name="Arrow: Right 13">
            <a:extLst>
              <a:ext uri="{FF2B5EF4-FFF2-40B4-BE49-F238E27FC236}">
                <a16:creationId xmlns:a16="http://schemas.microsoft.com/office/drawing/2014/main" id="{21E9D768-9B70-4CE4-BCCC-8AE0E0C2923B}"/>
              </a:ext>
            </a:extLst>
          </p:cNvPr>
          <p:cNvSpPr/>
          <p:nvPr/>
        </p:nvSpPr>
        <p:spPr>
          <a:xfrm>
            <a:off x="990600" y="4578191"/>
            <a:ext cx="22952405" cy="5155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A2C8FD5-0AB0-4336-8937-89EE90314A84}"/>
              </a:ext>
            </a:extLst>
          </p:cNvPr>
          <p:cNvCxnSpPr>
            <a:cxnSpLocks/>
          </p:cNvCxnSpPr>
          <p:nvPr/>
        </p:nvCxnSpPr>
        <p:spPr>
          <a:xfrm>
            <a:off x="8688736" y="1784277"/>
            <a:ext cx="0" cy="3564237"/>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2CD0B5-AD60-4D76-B1CA-0D303F814336}"/>
              </a:ext>
            </a:extLst>
          </p:cNvPr>
          <p:cNvSpPr txBox="1"/>
          <p:nvPr/>
        </p:nvSpPr>
        <p:spPr>
          <a:xfrm>
            <a:off x="3547548" y="1784277"/>
            <a:ext cx="4932844" cy="707886"/>
          </a:xfrm>
          <a:prstGeom prst="rect">
            <a:avLst/>
          </a:prstGeom>
          <a:noFill/>
        </p:spPr>
        <p:txBody>
          <a:bodyPr wrap="square">
            <a:spAutoFit/>
          </a:bodyPr>
          <a:lstStyle/>
          <a:p>
            <a:pPr algn="r"/>
            <a:r>
              <a:rPr lang="en-US" altLang="zh-CN" sz="4000" b="1" dirty="0">
                <a:solidFill>
                  <a:schemeClr val="accent1"/>
                </a:solidFill>
              </a:rPr>
              <a:t>End of </a:t>
            </a:r>
            <a:r>
              <a:rPr lang="en-US" sz="4000" b="1" dirty="0">
                <a:solidFill>
                  <a:schemeClr val="accent1"/>
                </a:solidFill>
              </a:rPr>
              <a:t>Year 2020</a:t>
            </a:r>
          </a:p>
        </p:txBody>
      </p:sp>
      <p:sp>
        <p:nvSpPr>
          <p:cNvPr id="18" name="TextBox 17">
            <a:extLst>
              <a:ext uri="{FF2B5EF4-FFF2-40B4-BE49-F238E27FC236}">
                <a16:creationId xmlns:a16="http://schemas.microsoft.com/office/drawing/2014/main" id="{B0738405-A50A-4118-82D8-845AA6019A0A}"/>
              </a:ext>
            </a:extLst>
          </p:cNvPr>
          <p:cNvSpPr txBox="1"/>
          <p:nvPr/>
        </p:nvSpPr>
        <p:spPr>
          <a:xfrm>
            <a:off x="8645194" y="1784277"/>
            <a:ext cx="3236684" cy="707886"/>
          </a:xfrm>
          <a:prstGeom prst="rect">
            <a:avLst/>
          </a:prstGeom>
          <a:noFill/>
        </p:spPr>
        <p:txBody>
          <a:bodyPr wrap="square">
            <a:spAutoFit/>
          </a:bodyPr>
          <a:lstStyle/>
          <a:p>
            <a:pPr algn="ctr"/>
            <a:r>
              <a:rPr lang="en-US" sz="4000" b="1" dirty="0">
                <a:solidFill>
                  <a:schemeClr val="accent1"/>
                </a:solidFill>
              </a:rPr>
              <a:t>Year 2021</a:t>
            </a:r>
          </a:p>
        </p:txBody>
      </p:sp>
      <p:graphicFrame>
        <p:nvGraphicFramePr>
          <p:cNvPr id="19" name="Table 4">
            <a:extLst>
              <a:ext uri="{FF2B5EF4-FFF2-40B4-BE49-F238E27FC236}">
                <a16:creationId xmlns:a16="http://schemas.microsoft.com/office/drawing/2014/main" id="{AEB09BA8-684E-42E6-9258-403ADFDCF320}"/>
              </a:ext>
            </a:extLst>
          </p:cNvPr>
          <p:cNvGraphicFramePr>
            <a:graphicFrameLocks noGrp="1"/>
          </p:cNvGraphicFramePr>
          <p:nvPr>
            <p:extLst>
              <p:ext uri="{D42A27DB-BD31-4B8C-83A1-F6EECF244321}">
                <p14:modId xmlns:p14="http://schemas.microsoft.com/office/powerpoint/2010/main" val="1313375993"/>
              </p:ext>
            </p:extLst>
          </p:nvPr>
        </p:nvGraphicFramePr>
        <p:xfrm>
          <a:off x="1315482" y="2702011"/>
          <a:ext cx="7084786" cy="2112570"/>
        </p:xfrm>
        <a:graphic>
          <a:graphicData uri="http://schemas.openxmlformats.org/drawingml/2006/table">
            <a:tbl>
              <a:tblPr firstRow="1" bandRow="1">
                <a:tableStyleId>{5C22544A-7EE6-4342-B048-85BDC9FD1C3A}</a:tableStyleId>
              </a:tblPr>
              <a:tblGrid>
                <a:gridCol w="5518005">
                  <a:extLst>
                    <a:ext uri="{9D8B030D-6E8A-4147-A177-3AD203B41FA5}">
                      <a16:colId xmlns:a16="http://schemas.microsoft.com/office/drawing/2014/main" val="4211280349"/>
                    </a:ext>
                  </a:extLst>
                </a:gridCol>
                <a:gridCol w="676824">
                  <a:extLst>
                    <a:ext uri="{9D8B030D-6E8A-4147-A177-3AD203B41FA5}">
                      <a16:colId xmlns:a16="http://schemas.microsoft.com/office/drawing/2014/main" val="2188561394"/>
                    </a:ext>
                  </a:extLst>
                </a:gridCol>
                <a:gridCol w="889957">
                  <a:extLst>
                    <a:ext uri="{9D8B030D-6E8A-4147-A177-3AD203B41FA5}">
                      <a16:colId xmlns:a16="http://schemas.microsoft.com/office/drawing/2014/main" val="3816982805"/>
                    </a:ext>
                  </a:extLst>
                </a:gridCol>
              </a:tblGrid>
              <a:tr h="614234">
                <a:tc>
                  <a:txBody>
                    <a:bodyPr/>
                    <a:lstStyle/>
                    <a:p>
                      <a:r>
                        <a:rPr lang="en-US" sz="2700" b="1" dirty="0">
                          <a:solidFill>
                            <a:srgbClr val="00B050"/>
                          </a:solidFill>
                        </a:rPr>
                        <a:t>Bad Debt Expense</a:t>
                      </a:r>
                      <a:endParaRPr lang="en-US" sz="2700" b="1" dirty="0">
                        <a:solidFill>
                          <a:schemeClr val="tx2"/>
                        </a:solidFill>
                      </a:endParaRPr>
                    </a:p>
                  </a:txBody>
                  <a:tcPr marL="61143" marR="61143" marT="30571" marB="3057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2700" b="0" i="0" u="none" strike="noStrike" baseline="0" dirty="0">
                          <a:solidFill>
                            <a:sysClr val="windowText" lastClr="000000"/>
                          </a:solidFill>
                          <a:latin typeface="STIX-Regular"/>
                        </a:rPr>
                        <a:t>XXX</a:t>
                      </a:r>
                    </a:p>
                  </a:txBody>
                  <a:tcPr marL="61143" marR="61143" marT="30571" marB="3057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r"/>
                      <a:endParaRPr lang="en-US" sz="2700" b="0" dirty="0">
                        <a:solidFill>
                          <a:sysClr val="windowText" lastClr="000000"/>
                        </a:solidFill>
                      </a:endParaRPr>
                    </a:p>
                  </a:txBody>
                  <a:tcPr marL="61143" marR="61143" marT="30571" marB="3057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884553853"/>
                  </a:ext>
                </a:extLst>
              </a:tr>
              <a:tr h="614234">
                <a:tc>
                  <a:txBody>
                    <a:bodyPr/>
                    <a:lstStyle/>
                    <a:p>
                      <a:r>
                        <a:rPr lang="en-US" sz="2700" b="0" dirty="0">
                          <a:solidFill>
                            <a:sysClr val="windowText" lastClr="000000"/>
                          </a:solidFill>
                        </a:rPr>
                        <a:t>        </a:t>
                      </a:r>
                      <a:r>
                        <a:rPr lang="en-US" sz="2700" b="1" dirty="0">
                          <a:solidFill>
                            <a:srgbClr val="0070C0"/>
                          </a:solidFill>
                        </a:rPr>
                        <a:t>Allowance for Doubtful Accounts</a:t>
                      </a:r>
                    </a:p>
                  </a:txBody>
                  <a:tcPr marL="61143" marR="61143" marT="30571" marB="3057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2700" b="0" dirty="0">
                        <a:solidFill>
                          <a:sysClr val="windowText" lastClr="000000"/>
                        </a:solidFill>
                      </a:endParaRPr>
                    </a:p>
                  </a:txBody>
                  <a:tcPr marL="61143" marR="61143" marT="30571" marB="3057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2700" b="0" i="0" u="none" strike="noStrike" baseline="0" dirty="0">
                          <a:solidFill>
                            <a:sysClr val="windowText" lastClr="000000"/>
                          </a:solidFill>
                          <a:latin typeface="STIX-Regular"/>
                        </a:rPr>
                        <a:t>XXX</a:t>
                      </a:r>
                    </a:p>
                  </a:txBody>
                  <a:tcPr marL="61143" marR="61143" marT="30571" marB="3057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227189582"/>
                  </a:ext>
                </a:extLst>
              </a:tr>
              <a:tr h="614234">
                <a:tc gridSpan="3">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2700" b="0" i="0" u="none" strike="noStrike" baseline="0" dirty="0">
                          <a:solidFill>
                            <a:sysClr val="windowText" lastClr="000000"/>
                          </a:solidFill>
                          <a:latin typeface="STIX-Regular"/>
                        </a:rPr>
                        <a:t>(</a:t>
                      </a:r>
                      <a:r>
                        <a:rPr lang="en-US" altLang="zh-CN" sz="2700" b="0" i="0" u="none" strike="noStrike" baseline="0" dirty="0">
                          <a:solidFill>
                            <a:sysClr val="windowText" lastClr="000000"/>
                          </a:solidFill>
                          <a:latin typeface="STIX-Regular"/>
                        </a:rPr>
                        <a:t>To record estimate of uncollectible accounts</a:t>
                      </a:r>
                      <a:r>
                        <a:rPr lang="en-US" sz="2700" b="0" i="0" u="none" strike="noStrike" baseline="0" dirty="0">
                          <a:solidFill>
                            <a:sysClr val="windowText" lastClr="000000"/>
                          </a:solidFill>
                          <a:latin typeface="STIX-Regular"/>
                        </a:rPr>
                        <a:t>)</a:t>
                      </a:r>
                      <a:endParaRPr lang="en-US" sz="2700" b="0" dirty="0">
                        <a:solidFill>
                          <a:sysClr val="windowText" lastClr="000000"/>
                        </a:solidFill>
                      </a:endParaRPr>
                    </a:p>
                  </a:txBody>
                  <a:tcPr marL="117112" marR="117112" marT="58556" marB="58556">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280953533"/>
                  </a:ext>
                </a:extLst>
              </a:tr>
            </a:tbl>
          </a:graphicData>
        </a:graphic>
      </p:graphicFrame>
      <p:graphicFrame>
        <p:nvGraphicFramePr>
          <p:cNvPr id="20" name="Table 19">
            <a:extLst>
              <a:ext uri="{FF2B5EF4-FFF2-40B4-BE49-F238E27FC236}">
                <a16:creationId xmlns:a16="http://schemas.microsoft.com/office/drawing/2014/main" id="{FD098373-5417-48E9-96FC-95913E65D9B5}"/>
              </a:ext>
            </a:extLst>
          </p:cNvPr>
          <p:cNvGraphicFramePr>
            <a:graphicFrameLocks noGrp="1"/>
          </p:cNvGraphicFramePr>
          <p:nvPr>
            <p:extLst>
              <p:ext uri="{D42A27DB-BD31-4B8C-83A1-F6EECF244321}">
                <p14:modId xmlns:p14="http://schemas.microsoft.com/office/powerpoint/2010/main" val="973770493"/>
              </p:ext>
            </p:extLst>
          </p:nvPr>
        </p:nvGraphicFramePr>
        <p:xfrm>
          <a:off x="8977205" y="2702011"/>
          <a:ext cx="7371478" cy="1842231"/>
        </p:xfrm>
        <a:graphic>
          <a:graphicData uri="http://schemas.openxmlformats.org/drawingml/2006/table">
            <a:tbl>
              <a:tblPr firstRow="1" bandRow="1">
                <a:tableStyleId>{5C22544A-7EE6-4342-B048-85BDC9FD1C3A}</a:tableStyleId>
              </a:tblPr>
              <a:tblGrid>
                <a:gridCol w="5512198">
                  <a:extLst>
                    <a:ext uri="{9D8B030D-6E8A-4147-A177-3AD203B41FA5}">
                      <a16:colId xmlns:a16="http://schemas.microsoft.com/office/drawing/2014/main" val="4211280349"/>
                    </a:ext>
                  </a:extLst>
                </a:gridCol>
                <a:gridCol w="808260">
                  <a:extLst>
                    <a:ext uri="{9D8B030D-6E8A-4147-A177-3AD203B41FA5}">
                      <a16:colId xmlns:a16="http://schemas.microsoft.com/office/drawing/2014/main" val="2188561394"/>
                    </a:ext>
                  </a:extLst>
                </a:gridCol>
                <a:gridCol w="1051020">
                  <a:extLst>
                    <a:ext uri="{9D8B030D-6E8A-4147-A177-3AD203B41FA5}">
                      <a16:colId xmlns:a16="http://schemas.microsoft.com/office/drawing/2014/main" val="3816982805"/>
                    </a:ext>
                  </a:extLst>
                </a:gridCol>
              </a:tblGrid>
              <a:tr h="614077">
                <a:tc>
                  <a:txBody>
                    <a:bodyPr/>
                    <a:lstStyle/>
                    <a:p>
                      <a:r>
                        <a:rPr lang="en-US" sz="2700" b="1" dirty="0">
                          <a:solidFill>
                            <a:srgbClr val="0070C0"/>
                          </a:solidFill>
                        </a:rPr>
                        <a:t>Allowance for Doubtful Accounts</a:t>
                      </a:r>
                    </a:p>
                  </a:txBody>
                  <a:tcPr marL="61127" marR="61127" marT="30564" marB="30564">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CCDC8"/>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2700" b="0" i="0" u="none" strike="noStrike" baseline="0" dirty="0">
                          <a:solidFill>
                            <a:sysClr val="windowText" lastClr="000000"/>
                          </a:solidFill>
                          <a:latin typeface="STIX-Regular"/>
                        </a:rPr>
                        <a:t>XXX</a:t>
                      </a:r>
                    </a:p>
                  </a:txBody>
                  <a:tcPr marL="61127" marR="61127" marT="30564" marB="30564">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CCDC8"/>
                    </a:solidFill>
                  </a:tcPr>
                </a:tc>
                <a:tc>
                  <a:txBody>
                    <a:bodyPr/>
                    <a:lstStyle/>
                    <a:p>
                      <a:pPr algn="r"/>
                      <a:endParaRPr lang="en-US" sz="2700" b="0" dirty="0">
                        <a:solidFill>
                          <a:sysClr val="windowText" lastClr="000000"/>
                        </a:solidFill>
                      </a:endParaRPr>
                    </a:p>
                  </a:txBody>
                  <a:tcPr marL="61127" marR="61127" marT="30564" marB="30564">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CCDC8"/>
                    </a:solidFill>
                  </a:tcPr>
                </a:tc>
                <a:extLst>
                  <a:ext uri="{0D108BD9-81ED-4DB2-BD59-A6C34878D82A}">
                    <a16:rowId xmlns:a16="http://schemas.microsoft.com/office/drawing/2014/main" val="2884553853"/>
                  </a:ext>
                </a:extLst>
              </a:tr>
              <a:tr h="614077">
                <a:tc>
                  <a:txBody>
                    <a:bodyPr/>
                    <a:lstStyle/>
                    <a:p>
                      <a:r>
                        <a:rPr lang="en-US" sz="2700" b="0" dirty="0">
                          <a:solidFill>
                            <a:sysClr val="windowText" lastClr="000000"/>
                          </a:solidFill>
                        </a:rPr>
                        <a:t>        Accounts Receivable</a:t>
                      </a:r>
                    </a:p>
                  </a:txBody>
                  <a:tcPr marL="61127" marR="61127" marT="30564" marB="30564">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CCDC8"/>
                    </a:solidFill>
                  </a:tcPr>
                </a:tc>
                <a:tc>
                  <a:txBody>
                    <a:bodyPr/>
                    <a:lstStyle/>
                    <a:p>
                      <a:pPr algn="r"/>
                      <a:endParaRPr lang="en-US" sz="2700" b="0" dirty="0">
                        <a:solidFill>
                          <a:sysClr val="windowText" lastClr="000000"/>
                        </a:solidFill>
                      </a:endParaRPr>
                    </a:p>
                  </a:txBody>
                  <a:tcPr marL="61127" marR="61127" marT="30564" marB="30564">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CCDC8"/>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2700" b="0" i="0" u="none" strike="noStrike" baseline="0" dirty="0">
                          <a:solidFill>
                            <a:sysClr val="windowText" lastClr="000000"/>
                          </a:solidFill>
                          <a:latin typeface="STIX-Regular"/>
                        </a:rPr>
                        <a:t>XXX</a:t>
                      </a:r>
                    </a:p>
                  </a:txBody>
                  <a:tcPr marL="61127" marR="61127" marT="30564" marB="30564">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CCDC8"/>
                    </a:solidFill>
                  </a:tcPr>
                </a:tc>
                <a:extLst>
                  <a:ext uri="{0D108BD9-81ED-4DB2-BD59-A6C34878D82A}">
                    <a16:rowId xmlns:a16="http://schemas.microsoft.com/office/drawing/2014/main" val="1227189582"/>
                  </a:ext>
                </a:extLst>
              </a:tr>
              <a:tr h="614077">
                <a:tc gridSpan="3">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2700" b="0" i="0" u="none" strike="noStrike" baseline="0" dirty="0">
                          <a:solidFill>
                            <a:sysClr val="windowText" lastClr="000000"/>
                          </a:solidFill>
                          <a:latin typeface="STIX-Regular"/>
                        </a:rPr>
                        <a:t>(To record write-off of an uncollectible account)</a:t>
                      </a:r>
                      <a:endParaRPr lang="en-US" sz="2700" b="0" dirty="0">
                        <a:solidFill>
                          <a:sysClr val="windowText" lastClr="000000"/>
                        </a:solidFill>
                      </a:endParaRPr>
                    </a:p>
                  </a:txBody>
                  <a:tcPr marL="75889" marR="75889" marT="37945" marB="37945">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CDC8"/>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280953533"/>
                  </a:ext>
                </a:extLst>
              </a:tr>
            </a:tbl>
          </a:graphicData>
        </a:graphic>
      </p:graphicFrame>
      <p:sp>
        <p:nvSpPr>
          <p:cNvPr id="28" name="Rectangle: Rounded Corners 27">
            <a:extLst>
              <a:ext uri="{FF2B5EF4-FFF2-40B4-BE49-F238E27FC236}">
                <a16:creationId xmlns:a16="http://schemas.microsoft.com/office/drawing/2014/main" id="{5D6F7871-9CA6-4D82-B92A-CA8321D1CC3C}"/>
              </a:ext>
            </a:extLst>
          </p:cNvPr>
          <p:cNvSpPr/>
          <p:nvPr/>
        </p:nvSpPr>
        <p:spPr>
          <a:xfrm>
            <a:off x="1643571" y="5737074"/>
            <a:ext cx="22049921" cy="1734096"/>
          </a:xfrm>
          <a:prstGeom prst="roundRect">
            <a:avLst>
              <a:gd name="adj" fmla="val 12215"/>
            </a:avLst>
          </a:prstGeom>
          <a:ln w="57150">
            <a:noFill/>
          </a:ln>
        </p:spPr>
        <p:style>
          <a:lnRef idx="2">
            <a:schemeClr val="accent2"/>
          </a:lnRef>
          <a:fillRef idx="1">
            <a:schemeClr val="lt1"/>
          </a:fillRef>
          <a:effectRef idx="0">
            <a:schemeClr val="accent2"/>
          </a:effectRef>
          <a:fontRef idx="minor">
            <a:schemeClr val="dk1"/>
          </a:fontRef>
        </p:style>
        <p:txBody>
          <a:bodyPr rtlCol="0" anchor="t"/>
          <a:lstStyle/>
          <a:p>
            <a:pPr algn="r"/>
            <a:endParaRPr lang="en-US" sz="4400" dirty="0">
              <a:solidFill>
                <a:schemeClr val="tx2"/>
              </a:solidFill>
            </a:endParaRPr>
          </a:p>
          <a:p>
            <a:pPr algn="r"/>
            <a:r>
              <a:rPr lang="en-US" sz="4400" dirty="0">
                <a:solidFill>
                  <a:schemeClr val="tx2"/>
                </a:solidFill>
              </a:rPr>
              <a:t>Beginning Allowance     –       Actual Write-off     +    </a:t>
            </a:r>
            <a:r>
              <a:rPr lang="en-US" sz="4400" b="1" dirty="0">
                <a:solidFill>
                  <a:srgbClr val="00B050"/>
                </a:solidFill>
              </a:rPr>
              <a:t>Bad Debt Expense</a:t>
            </a:r>
            <a:r>
              <a:rPr lang="en-US" sz="4400" dirty="0">
                <a:solidFill>
                  <a:srgbClr val="00B050"/>
                </a:solidFill>
              </a:rPr>
              <a:t>   </a:t>
            </a:r>
            <a:r>
              <a:rPr lang="en-US" sz="4400" dirty="0">
                <a:solidFill>
                  <a:schemeClr val="tx2"/>
                </a:solidFill>
              </a:rPr>
              <a:t>=     Ending Allowance</a:t>
            </a:r>
          </a:p>
          <a:p>
            <a:pPr algn="r"/>
            <a:endParaRPr lang="en-US" sz="4400" dirty="0">
              <a:solidFill>
                <a:schemeClr val="tx2"/>
              </a:solidFill>
            </a:endParaRPr>
          </a:p>
        </p:txBody>
      </p:sp>
      <p:sp>
        <p:nvSpPr>
          <p:cNvPr id="30" name="Right Brace 29">
            <a:extLst>
              <a:ext uri="{FF2B5EF4-FFF2-40B4-BE49-F238E27FC236}">
                <a16:creationId xmlns:a16="http://schemas.microsoft.com/office/drawing/2014/main" id="{F0838781-2BC2-46A6-AD4A-AAB0EA2F92E3}"/>
              </a:ext>
            </a:extLst>
          </p:cNvPr>
          <p:cNvSpPr/>
          <p:nvPr/>
        </p:nvSpPr>
        <p:spPr>
          <a:xfrm rot="5400000">
            <a:off x="7417458" y="2319069"/>
            <a:ext cx="231150" cy="9999795"/>
          </a:xfrm>
          <a:prstGeom prst="rightBrace">
            <a:avLst>
              <a:gd name="adj1" fmla="val 70734"/>
              <a:gd name="adj2" fmla="val 50000"/>
            </a:avLst>
          </a:prstGeom>
          <a:ln w="762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8759DA67-3802-4D95-BF1F-CF478FF4E9AC}"/>
              </a:ext>
            </a:extLst>
          </p:cNvPr>
          <p:cNvSpPr txBox="1"/>
          <p:nvPr/>
        </p:nvSpPr>
        <p:spPr>
          <a:xfrm>
            <a:off x="3513997" y="7647476"/>
            <a:ext cx="8038072" cy="646331"/>
          </a:xfrm>
          <a:prstGeom prst="rect">
            <a:avLst/>
          </a:prstGeom>
          <a:noFill/>
        </p:spPr>
        <p:txBody>
          <a:bodyPr wrap="square">
            <a:spAutoFit/>
          </a:bodyPr>
          <a:lstStyle/>
          <a:p>
            <a:pPr algn="ctr"/>
            <a:r>
              <a:rPr lang="en-US" b="1" dirty="0">
                <a:solidFill>
                  <a:schemeClr val="accent2"/>
                </a:solidFill>
              </a:rPr>
              <a:t>Remaining Allowance Before Adjustment</a:t>
            </a:r>
          </a:p>
        </p:txBody>
      </p:sp>
      <p:sp>
        <p:nvSpPr>
          <p:cNvPr id="34" name="Right Brace 33">
            <a:extLst>
              <a:ext uri="{FF2B5EF4-FFF2-40B4-BE49-F238E27FC236}">
                <a16:creationId xmlns:a16="http://schemas.microsoft.com/office/drawing/2014/main" id="{52C19885-9F79-40BC-B191-DAA0C72B96ED}"/>
              </a:ext>
            </a:extLst>
          </p:cNvPr>
          <p:cNvSpPr/>
          <p:nvPr/>
        </p:nvSpPr>
        <p:spPr>
          <a:xfrm rot="5400000">
            <a:off x="21445046" y="5399331"/>
            <a:ext cx="310643" cy="3956620"/>
          </a:xfrm>
          <a:prstGeom prst="rightBrace">
            <a:avLst>
              <a:gd name="adj1" fmla="val 70734"/>
              <a:gd name="adj2" fmla="val 50000"/>
            </a:avLst>
          </a:prstGeom>
          <a:ln w="762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1B0F86F0-6228-4A51-A0A4-CD46C4E91326}"/>
              </a:ext>
            </a:extLst>
          </p:cNvPr>
          <p:cNvSpPr txBox="1"/>
          <p:nvPr/>
        </p:nvSpPr>
        <p:spPr>
          <a:xfrm>
            <a:off x="17745393" y="7729893"/>
            <a:ext cx="6228002" cy="646331"/>
          </a:xfrm>
          <a:prstGeom prst="rect">
            <a:avLst/>
          </a:prstGeom>
          <a:noFill/>
        </p:spPr>
        <p:txBody>
          <a:bodyPr wrap="square">
            <a:spAutoFit/>
          </a:bodyPr>
          <a:lstStyle/>
          <a:p>
            <a:pPr algn="ctr"/>
            <a:r>
              <a:rPr lang="en-US" b="1" dirty="0">
                <a:solidFill>
                  <a:schemeClr val="accent2"/>
                </a:solidFill>
              </a:rPr>
              <a:t>Allowance for the next year</a:t>
            </a:r>
          </a:p>
        </p:txBody>
      </p:sp>
      <p:pic>
        <p:nvPicPr>
          <p:cNvPr id="52" name="Picture 51">
            <a:extLst>
              <a:ext uri="{FF2B5EF4-FFF2-40B4-BE49-F238E27FC236}">
                <a16:creationId xmlns:a16="http://schemas.microsoft.com/office/drawing/2014/main" id="{9585339A-A55A-4EC0-B870-9524CAAE99FD}"/>
              </a:ext>
            </a:extLst>
          </p:cNvPr>
          <p:cNvPicPr>
            <a:picLocks noChangeAspect="1"/>
          </p:cNvPicPr>
          <p:nvPr/>
        </p:nvPicPr>
        <p:blipFill>
          <a:blip r:embed="rId3"/>
          <a:stretch>
            <a:fillRect/>
          </a:stretch>
        </p:blipFill>
        <p:spPr>
          <a:xfrm>
            <a:off x="1358370" y="9111848"/>
            <a:ext cx="10753854" cy="2932294"/>
          </a:xfrm>
          <a:prstGeom prst="rect">
            <a:avLst/>
          </a:prstGeom>
        </p:spPr>
      </p:pic>
      <p:graphicFrame>
        <p:nvGraphicFramePr>
          <p:cNvPr id="55" name="Table 4">
            <a:extLst>
              <a:ext uri="{FF2B5EF4-FFF2-40B4-BE49-F238E27FC236}">
                <a16:creationId xmlns:a16="http://schemas.microsoft.com/office/drawing/2014/main" id="{AFC82BEE-2870-4532-AEDB-35A1A6C4CD85}"/>
              </a:ext>
            </a:extLst>
          </p:cNvPr>
          <p:cNvGraphicFramePr>
            <a:graphicFrameLocks noGrp="1"/>
          </p:cNvGraphicFramePr>
          <p:nvPr>
            <p:extLst>
              <p:ext uri="{D42A27DB-BD31-4B8C-83A1-F6EECF244321}">
                <p14:modId xmlns:p14="http://schemas.microsoft.com/office/powerpoint/2010/main" val="1758041225"/>
              </p:ext>
            </p:extLst>
          </p:nvPr>
        </p:nvGraphicFramePr>
        <p:xfrm>
          <a:off x="16408656" y="2702011"/>
          <a:ext cx="7084786" cy="2112570"/>
        </p:xfrm>
        <a:graphic>
          <a:graphicData uri="http://schemas.openxmlformats.org/drawingml/2006/table">
            <a:tbl>
              <a:tblPr firstRow="1" bandRow="1">
                <a:tableStyleId>{5C22544A-7EE6-4342-B048-85BDC9FD1C3A}</a:tableStyleId>
              </a:tblPr>
              <a:tblGrid>
                <a:gridCol w="5518005">
                  <a:extLst>
                    <a:ext uri="{9D8B030D-6E8A-4147-A177-3AD203B41FA5}">
                      <a16:colId xmlns:a16="http://schemas.microsoft.com/office/drawing/2014/main" val="4211280349"/>
                    </a:ext>
                  </a:extLst>
                </a:gridCol>
                <a:gridCol w="676824">
                  <a:extLst>
                    <a:ext uri="{9D8B030D-6E8A-4147-A177-3AD203B41FA5}">
                      <a16:colId xmlns:a16="http://schemas.microsoft.com/office/drawing/2014/main" val="2188561394"/>
                    </a:ext>
                  </a:extLst>
                </a:gridCol>
                <a:gridCol w="889957">
                  <a:extLst>
                    <a:ext uri="{9D8B030D-6E8A-4147-A177-3AD203B41FA5}">
                      <a16:colId xmlns:a16="http://schemas.microsoft.com/office/drawing/2014/main" val="3816982805"/>
                    </a:ext>
                  </a:extLst>
                </a:gridCol>
              </a:tblGrid>
              <a:tr h="614234">
                <a:tc>
                  <a:txBody>
                    <a:bodyPr/>
                    <a:lstStyle/>
                    <a:p>
                      <a:r>
                        <a:rPr lang="en-US" sz="2700" b="1" dirty="0">
                          <a:solidFill>
                            <a:srgbClr val="00B050"/>
                          </a:solidFill>
                        </a:rPr>
                        <a:t>Bad Debt Expense</a:t>
                      </a:r>
                      <a:endParaRPr lang="en-US" sz="2700" b="1" dirty="0">
                        <a:solidFill>
                          <a:schemeClr val="tx2"/>
                        </a:solidFill>
                      </a:endParaRPr>
                    </a:p>
                  </a:txBody>
                  <a:tcPr marL="61143" marR="61143" marT="30571" marB="3057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2700" b="0" i="0" u="none" strike="noStrike" baseline="0" dirty="0">
                          <a:solidFill>
                            <a:sysClr val="windowText" lastClr="000000"/>
                          </a:solidFill>
                          <a:latin typeface="STIX-Regular"/>
                        </a:rPr>
                        <a:t>XXX</a:t>
                      </a:r>
                    </a:p>
                  </a:txBody>
                  <a:tcPr marL="61143" marR="61143" marT="30571" marB="3057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r"/>
                      <a:endParaRPr lang="en-US" sz="2700" b="0" dirty="0">
                        <a:solidFill>
                          <a:sysClr val="windowText" lastClr="000000"/>
                        </a:solidFill>
                      </a:endParaRPr>
                    </a:p>
                  </a:txBody>
                  <a:tcPr marL="61143" marR="61143" marT="30571" marB="3057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884553853"/>
                  </a:ext>
                </a:extLst>
              </a:tr>
              <a:tr h="614234">
                <a:tc>
                  <a:txBody>
                    <a:bodyPr/>
                    <a:lstStyle/>
                    <a:p>
                      <a:r>
                        <a:rPr lang="en-US" sz="2700" b="0" dirty="0">
                          <a:solidFill>
                            <a:sysClr val="windowText" lastClr="000000"/>
                          </a:solidFill>
                        </a:rPr>
                        <a:t>        </a:t>
                      </a:r>
                      <a:r>
                        <a:rPr lang="en-US" sz="2700" b="1" dirty="0">
                          <a:solidFill>
                            <a:srgbClr val="0070C0"/>
                          </a:solidFill>
                        </a:rPr>
                        <a:t>Allowance for Doubtful Accounts</a:t>
                      </a:r>
                    </a:p>
                  </a:txBody>
                  <a:tcPr marL="61143" marR="61143" marT="30571" marB="3057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2700" b="0" dirty="0">
                        <a:solidFill>
                          <a:sysClr val="windowText" lastClr="000000"/>
                        </a:solidFill>
                      </a:endParaRPr>
                    </a:p>
                  </a:txBody>
                  <a:tcPr marL="61143" marR="61143" marT="30571" marB="3057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2700" b="0" i="0" u="none" strike="noStrike" baseline="0" dirty="0">
                          <a:solidFill>
                            <a:sysClr val="windowText" lastClr="000000"/>
                          </a:solidFill>
                          <a:latin typeface="STIX-Regular"/>
                        </a:rPr>
                        <a:t>XXX</a:t>
                      </a:r>
                    </a:p>
                  </a:txBody>
                  <a:tcPr marL="61143" marR="61143" marT="30571" marB="3057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227189582"/>
                  </a:ext>
                </a:extLst>
              </a:tr>
              <a:tr h="614234">
                <a:tc gridSpan="3">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2700" b="0" i="0" u="none" strike="noStrike" baseline="0" dirty="0">
                          <a:solidFill>
                            <a:sysClr val="windowText" lastClr="000000"/>
                          </a:solidFill>
                          <a:latin typeface="STIX-Regular"/>
                        </a:rPr>
                        <a:t>(</a:t>
                      </a:r>
                      <a:r>
                        <a:rPr lang="en-US" altLang="zh-CN" sz="2700" b="0" i="0" u="none" strike="noStrike" baseline="0" dirty="0">
                          <a:solidFill>
                            <a:sysClr val="windowText" lastClr="000000"/>
                          </a:solidFill>
                          <a:latin typeface="STIX-Regular"/>
                        </a:rPr>
                        <a:t>To record estimate of uncollectible accounts</a:t>
                      </a:r>
                      <a:r>
                        <a:rPr lang="en-US" sz="2700" b="0" i="0" u="none" strike="noStrike" baseline="0" dirty="0">
                          <a:solidFill>
                            <a:sysClr val="windowText" lastClr="000000"/>
                          </a:solidFill>
                          <a:latin typeface="STIX-Regular"/>
                        </a:rPr>
                        <a:t>)</a:t>
                      </a:r>
                      <a:endParaRPr lang="en-US" sz="2700" b="0" dirty="0">
                        <a:solidFill>
                          <a:sysClr val="windowText" lastClr="000000"/>
                        </a:solidFill>
                      </a:endParaRPr>
                    </a:p>
                  </a:txBody>
                  <a:tcPr marL="117112" marR="117112" marT="58556" marB="58556">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280953533"/>
                  </a:ext>
                </a:extLst>
              </a:tr>
            </a:tbl>
          </a:graphicData>
        </a:graphic>
      </p:graphicFrame>
      <p:sp>
        <p:nvSpPr>
          <p:cNvPr id="57" name="TextBox 56">
            <a:extLst>
              <a:ext uri="{FF2B5EF4-FFF2-40B4-BE49-F238E27FC236}">
                <a16:creationId xmlns:a16="http://schemas.microsoft.com/office/drawing/2014/main" id="{4B73012D-3A09-4129-A3A7-2BE73F0D810A}"/>
              </a:ext>
            </a:extLst>
          </p:cNvPr>
          <p:cNvSpPr txBox="1"/>
          <p:nvPr/>
        </p:nvSpPr>
        <p:spPr>
          <a:xfrm>
            <a:off x="3422729" y="5371950"/>
            <a:ext cx="3124200" cy="1200329"/>
          </a:xfrm>
          <a:prstGeom prst="rect">
            <a:avLst/>
          </a:prstGeom>
          <a:solidFill>
            <a:srgbClr val="EAF1FA"/>
          </a:solidFill>
          <a:ln>
            <a:noFill/>
          </a:ln>
        </p:spPr>
        <p:txBody>
          <a:bodyPr wrap="square">
            <a:spAutoFit/>
          </a:bodyPr>
          <a:lstStyle/>
          <a:p>
            <a:pPr algn="ctr"/>
            <a:r>
              <a:rPr lang="en-US" sz="3600" b="1" dirty="0">
                <a:solidFill>
                  <a:schemeClr val="tx2"/>
                </a:solidFill>
              </a:rPr>
              <a:t>estimated loss</a:t>
            </a:r>
          </a:p>
          <a:p>
            <a:pPr algn="ctr"/>
            <a:r>
              <a:rPr lang="en-US" b="1" dirty="0">
                <a:solidFill>
                  <a:schemeClr val="tx2"/>
                </a:solidFill>
              </a:rPr>
              <a:t>in 2021</a:t>
            </a:r>
            <a:endParaRPr lang="en-US" dirty="0"/>
          </a:p>
        </p:txBody>
      </p:sp>
      <p:sp>
        <p:nvSpPr>
          <p:cNvPr id="58" name="TextBox 57">
            <a:extLst>
              <a:ext uri="{FF2B5EF4-FFF2-40B4-BE49-F238E27FC236}">
                <a16:creationId xmlns:a16="http://schemas.microsoft.com/office/drawing/2014/main" id="{4EF111F2-0531-421B-BE30-A976458615AA}"/>
              </a:ext>
            </a:extLst>
          </p:cNvPr>
          <p:cNvSpPr txBox="1"/>
          <p:nvPr/>
        </p:nvSpPr>
        <p:spPr>
          <a:xfrm>
            <a:off x="9158825" y="5371950"/>
            <a:ext cx="3124200" cy="1200329"/>
          </a:xfrm>
          <a:prstGeom prst="rect">
            <a:avLst/>
          </a:prstGeom>
          <a:solidFill>
            <a:srgbClr val="FCCDC8"/>
          </a:solidFill>
          <a:ln>
            <a:noFill/>
          </a:ln>
        </p:spPr>
        <p:txBody>
          <a:bodyPr wrap="square">
            <a:spAutoFit/>
          </a:bodyPr>
          <a:lstStyle/>
          <a:p>
            <a:pPr algn="ctr"/>
            <a:r>
              <a:rPr lang="en-US" sz="3600" b="1" dirty="0">
                <a:solidFill>
                  <a:schemeClr val="tx2"/>
                </a:solidFill>
              </a:rPr>
              <a:t>actual loss</a:t>
            </a:r>
          </a:p>
          <a:p>
            <a:pPr algn="ctr"/>
            <a:r>
              <a:rPr lang="en-US" altLang="zh-CN" b="1" dirty="0">
                <a:solidFill>
                  <a:schemeClr val="tx2"/>
                </a:solidFill>
              </a:rPr>
              <a:t>In 2021</a:t>
            </a:r>
            <a:endParaRPr lang="en-US" dirty="0"/>
          </a:p>
        </p:txBody>
      </p:sp>
      <p:sp>
        <p:nvSpPr>
          <p:cNvPr id="59" name="TextBox 58">
            <a:extLst>
              <a:ext uri="{FF2B5EF4-FFF2-40B4-BE49-F238E27FC236}">
                <a16:creationId xmlns:a16="http://schemas.microsoft.com/office/drawing/2014/main" id="{770EC03B-79E3-4FD8-91AD-087673E8D54A}"/>
              </a:ext>
            </a:extLst>
          </p:cNvPr>
          <p:cNvSpPr txBox="1"/>
          <p:nvPr/>
        </p:nvSpPr>
        <p:spPr>
          <a:xfrm>
            <a:off x="19991092" y="5371950"/>
            <a:ext cx="3124200" cy="1200329"/>
          </a:xfrm>
          <a:prstGeom prst="rect">
            <a:avLst/>
          </a:prstGeom>
          <a:solidFill>
            <a:srgbClr val="EAF1FA"/>
          </a:solidFill>
          <a:ln>
            <a:noFill/>
          </a:ln>
        </p:spPr>
        <p:txBody>
          <a:bodyPr wrap="square">
            <a:spAutoFit/>
          </a:bodyPr>
          <a:lstStyle/>
          <a:p>
            <a:pPr algn="ctr"/>
            <a:r>
              <a:rPr lang="en-US" sz="3600" b="1" dirty="0">
                <a:solidFill>
                  <a:schemeClr val="tx2"/>
                </a:solidFill>
              </a:rPr>
              <a:t>estimated loss</a:t>
            </a:r>
          </a:p>
          <a:p>
            <a:pPr algn="ctr"/>
            <a:r>
              <a:rPr lang="en-US" b="1" dirty="0">
                <a:solidFill>
                  <a:schemeClr val="tx2"/>
                </a:solidFill>
              </a:rPr>
              <a:t>in 2022</a:t>
            </a:r>
            <a:endParaRPr lang="en-US" dirty="0"/>
          </a:p>
        </p:txBody>
      </p:sp>
      <p:sp>
        <p:nvSpPr>
          <p:cNvPr id="61" name="TextBox 60">
            <a:extLst>
              <a:ext uri="{FF2B5EF4-FFF2-40B4-BE49-F238E27FC236}">
                <a16:creationId xmlns:a16="http://schemas.microsoft.com/office/drawing/2014/main" id="{AB29FE3F-5209-4944-8694-5712C81A4AE6}"/>
              </a:ext>
            </a:extLst>
          </p:cNvPr>
          <p:cNvSpPr txBox="1"/>
          <p:nvPr/>
        </p:nvSpPr>
        <p:spPr>
          <a:xfrm>
            <a:off x="14633355" y="7326534"/>
            <a:ext cx="3124200" cy="1200329"/>
          </a:xfrm>
          <a:prstGeom prst="rect">
            <a:avLst/>
          </a:prstGeom>
          <a:solidFill>
            <a:srgbClr val="BEE2D2"/>
          </a:solidFill>
          <a:ln>
            <a:noFill/>
          </a:ln>
        </p:spPr>
        <p:txBody>
          <a:bodyPr wrap="square">
            <a:spAutoFit/>
          </a:bodyPr>
          <a:lstStyle/>
          <a:p>
            <a:pPr algn="ctr"/>
            <a:r>
              <a:rPr lang="en-US" sz="3600" b="1" dirty="0">
                <a:solidFill>
                  <a:schemeClr val="tx2"/>
                </a:solidFill>
              </a:rPr>
              <a:t>Year-end Adjustment</a:t>
            </a:r>
          </a:p>
        </p:txBody>
      </p:sp>
      <p:sp>
        <p:nvSpPr>
          <p:cNvPr id="63" name="Oval 62">
            <a:extLst>
              <a:ext uri="{FF2B5EF4-FFF2-40B4-BE49-F238E27FC236}">
                <a16:creationId xmlns:a16="http://schemas.microsoft.com/office/drawing/2014/main" id="{349F2302-21DA-4E10-9DF7-15F15AA19EDD}"/>
              </a:ext>
            </a:extLst>
          </p:cNvPr>
          <p:cNvSpPr/>
          <p:nvPr/>
        </p:nvSpPr>
        <p:spPr>
          <a:xfrm>
            <a:off x="2844529" y="5232922"/>
            <a:ext cx="762000" cy="762000"/>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en-US" dirty="0"/>
          </a:p>
        </p:txBody>
      </p:sp>
      <p:sp>
        <p:nvSpPr>
          <p:cNvPr id="64" name="Oval 63">
            <a:extLst>
              <a:ext uri="{FF2B5EF4-FFF2-40B4-BE49-F238E27FC236}">
                <a16:creationId xmlns:a16="http://schemas.microsoft.com/office/drawing/2014/main" id="{C59C6B18-94FD-4F16-B419-AA4305CF459A}"/>
              </a:ext>
            </a:extLst>
          </p:cNvPr>
          <p:cNvSpPr/>
          <p:nvPr/>
        </p:nvSpPr>
        <p:spPr>
          <a:xfrm>
            <a:off x="8616718" y="5168251"/>
            <a:ext cx="762000" cy="762000"/>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en-US" dirty="0"/>
          </a:p>
        </p:txBody>
      </p:sp>
      <p:sp>
        <p:nvSpPr>
          <p:cNvPr id="65" name="Oval 64">
            <a:extLst>
              <a:ext uri="{FF2B5EF4-FFF2-40B4-BE49-F238E27FC236}">
                <a16:creationId xmlns:a16="http://schemas.microsoft.com/office/drawing/2014/main" id="{6A7E7F62-3200-49BF-BEDB-2F52E6C2FE9F}"/>
              </a:ext>
            </a:extLst>
          </p:cNvPr>
          <p:cNvSpPr/>
          <p:nvPr/>
        </p:nvSpPr>
        <p:spPr>
          <a:xfrm>
            <a:off x="19425966" y="5226713"/>
            <a:ext cx="762000" cy="762000"/>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en-US" dirty="0"/>
          </a:p>
        </p:txBody>
      </p:sp>
      <p:sp>
        <p:nvSpPr>
          <p:cNvPr id="66" name="Oval 65">
            <a:extLst>
              <a:ext uri="{FF2B5EF4-FFF2-40B4-BE49-F238E27FC236}">
                <a16:creationId xmlns:a16="http://schemas.microsoft.com/office/drawing/2014/main" id="{972FF531-E75D-40F1-A23E-79ADDDCBD04F}"/>
              </a:ext>
            </a:extLst>
          </p:cNvPr>
          <p:cNvSpPr/>
          <p:nvPr/>
        </p:nvSpPr>
        <p:spPr>
          <a:xfrm>
            <a:off x="14112304" y="7187795"/>
            <a:ext cx="762000" cy="762000"/>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en-US" dirty="0"/>
          </a:p>
        </p:txBody>
      </p:sp>
      <p:sp>
        <p:nvSpPr>
          <p:cNvPr id="68" name="TextBox 67">
            <a:extLst>
              <a:ext uri="{FF2B5EF4-FFF2-40B4-BE49-F238E27FC236}">
                <a16:creationId xmlns:a16="http://schemas.microsoft.com/office/drawing/2014/main" id="{13655F19-4C42-4D89-83BC-E7AB422E7FD5}"/>
              </a:ext>
            </a:extLst>
          </p:cNvPr>
          <p:cNvSpPr txBox="1"/>
          <p:nvPr/>
        </p:nvSpPr>
        <p:spPr>
          <a:xfrm>
            <a:off x="18645834" y="1784277"/>
            <a:ext cx="4932844" cy="707886"/>
          </a:xfrm>
          <a:prstGeom prst="rect">
            <a:avLst/>
          </a:prstGeom>
          <a:noFill/>
        </p:spPr>
        <p:txBody>
          <a:bodyPr wrap="square">
            <a:spAutoFit/>
          </a:bodyPr>
          <a:lstStyle/>
          <a:p>
            <a:pPr algn="r"/>
            <a:r>
              <a:rPr lang="en-US" altLang="zh-CN" sz="4000" b="1" dirty="0">
                <a:solidFill>
                  <a:schemeClr val="accent1"/>
                </a:solidFill>
              </a:rPr>
              <a:t>End of </a:t>
            </a:r>
            <a:r>
              <a:rPr lang="en-US" sz="4000" b="1" dirty="0">
                <a:solidFill>
                  <a:schemeClr val="accent1"/>
                </a:solidFill>
              </a:rPr>
              <a:t>Year 2021</a:t>
            </a:r>
          </a:p>
        </p:txBody>
      </p:sp>
      <p:cxnSp>
        <p:nvCxnSpPr>
          <p:cNvPr id="70" name="Straight Connector 69">
            <a:extLst>
              <a:ext uri="{FF2B5EF4-FFF2-40B4-BE49-F238E27FC236}">
                <a16:creationId xmlns:a16="http://schemas.microsoft.com/office/drawing/2014/main" id="{73EB53FD-AE94-4CBE-8F96-4425DE29D2AB}"/>
              </a:ext>
            </a:extLst>
          </p:cNvPr>
          <p:cNvCxnSpPr>
            <a:cxnSpLocks/>
          </p:cNvCxnSpPr>
          <p:nvPr/>
        </p:nvCxnSpPr>
        <p:spPr>
          <a:xfrm>
            <a:off x="23578678" y="1784277"/>
            <a:ext cx="0" cy="3564237"/>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3C784A8-6ED2-4A7F-B679-B8264A862014}"/>
              </a:ext>
            </a:extLst>
          </p:cNvPr>
          <p:cNvSpPr txBox="1"/>
          <p:nvPr/>
        </p:nvSpPr>
        <p:spPr>
          <a:xfrm>
            <a:off x="13588958" y="1706356"/>
            <a:ext cx="5519450" cy="646331"/>
          </a:xfrm>
          <a:prstGeom prst="rect">
            <a:avLst/>
          </a:prstGeom>
          <a:noFill/>
        </p:spPr>
        <p:txBody>
          <a:bodyPr wrap="square">
            <a:spAutoFit/>
          </a:bodyPr>
          <a:lstStyle/>
          <a:p>
            <a:pPr algn="ctr"/>
            <a:r>
              <a:rPr lang="en-US" b="1" dirty="0">
                <a:solidFill>
                  <a:schemeClr val="tx2"/>
                </a:solidFill>
              </a:rPr>
              <a:t>The Allowance Method</a:t>
            </a:r>
          </a:p>
        </p:txBody>
      </p:sp>
      <p:cxnSp>
        <p:nvCxnSpPr>
          <p:cNvPr id="76" name="Straight Connector 75">
            <a:extLst>
              <a:ext uri="{FF2B5EF4-FFF2-40B4-BE49-F238E27FC236}">
                <a16:creationId xmlns:a16="http://schemas.microsoft.com/office/drawing/2014/main" id="{B8DCEDFC-B0C4-4BBD-8804-141B17DFBFA5}"/>
              </a:ext>
            </a:extLst>
          </p:cNvPr>
          <p:cNvCxnSpPr>
            <a:cxnSpLocks/>
          </p:cNvCxnSpPr>
          <p:nvPr/>
        </p:nvCxnSpPr>
        <p:spPr>
          <a:xfrm flipH="1">
            <a:off x="16081829" y="3242621"/>
            <a:ext cx="526884" cy="332965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8D028C7-8454-40EF-8E48-8C828AE2F618}"/>
              </a:ext>
            </a:extLst>
          </p:cNvPr>
          <p:cNvCxnSpPr>
            <a:cxnSpLocks/>
          </p:cNvCxnSpPr>
          <p:nvPr/>
        </p:nvCxnSpPr>
        <p:spPr>
          <a:xfrm flipH="1">
            <a:off x="543672" y="8926936"/>
            <a:ext cx="23288785"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28AD2EBF-3409-4319-957D-702CECA3674C}"/>
              </a:ext>
            </a:extLst>
          </p:cNvPr>
          <p:cNvSpPr/>
          <p:nvPr/>
        </p:nvSpPr>
        <p:spPr>
          <a:xfrm>
            <a:off x="7089044" y="11304399"/>
            <a:ext cx="762000" cy="762000"/>
          </a:xfrm>
          <a:prstGeom prst="ellipse">
            <a:avLst/>
          </a:prstGeom>
          <a:solidFill>
            <a:schemeClr val="accent6">
              <a:lumMod val="40000"/>
              <a:lumOff val="6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en-US" dirty="0"/>
          </a:p>
        </p:txBody>
      </p:sp>
      <p:sp>
        <p:nvSpPr>
          <p:cNvPr id="83" name="Oval 82">
            <a:extLst>
              <a:ext uri="{FF2B5EF4-FFF2-40B4-BE49-F238E27FC236}">
                <a16:creationId xmlns:a16="http://schemas.microsoft.com/office/drawing/2014/main" id="{A2BCE0E3-F399-4C40-AC2C-CDA2CD45D32B}"/>
              </a:ext>
            </a:extLst>
          </p:cNvPr>
          <p:cNvSpPr/>
          <p:nvPr/>
        </p:nvSpPr>
        <p:spPr>
          <a:xfrm>
            <a:off x="11731224" y="11514018"/>
            <a:ext cx="762000" cy="762000"/>
          </a:xfrm>
          <a:prstGeom prst="ellipse">
            <a:avLst/>
          </a:prstGeom>
          <a:solidFill>
            <a:schemeClr val="accent6">
              <a:lumMod val="40000"/>
              <a:lumOff val="6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en-US" dirty="0"/>
          </a:p>
        </p:txBody>
      </p:sp>
      <p:graphicFrame>
        <p:nvGraphicFramePr>
          <p:cNvPr id="84" name="Table 4">
            <a:extLst>
              <a:ext uri="{FF2B5EF4-FFF2-40B4-BE49-F238E27FC236}">
                <a16:creationId xmlns:a16="http://schemas.microsoft.com/office/drawing/2014/main" id="{FFA6575D-BBAA-4FA5-9F43-F909D7B2BCFF}"/>
              </a:ext>
            </a:extLst>
          </p:cNvPr>
          <p:cNvGraphicFramePr>
            <a:graphicFrameLocks noGrp="1"/>
          </p:cNvGraphicFramePr>
          <p:nvPr>
            <p:extLst>
              <p:ext uri="{D42A27DB-BD31-4B8C-83A1-F6EECF244321}">
                <p14:modId xmlns:p14="http://schemas.microsoft.com/office/powerpoint/2010/main" val="3434461177"/>
              </p:ext>
            </p:extLst>
          </p:nvPr>
        </p:nvGraphicFramePr>
        <p:xfrm>
          <a:off x="15430500" y="9159992"/>
          <a:ext cx="8047338" cy="1473836"/>
        </p:xfrm>
        <a:graphic>
          <a:graphicData uri="http://schemas.openxmlformats.org/drawingml/2006/table">
            <a:tbl>
              <a:tblPr firstRow="1" bandRow="1">
                <a:tableStyleId>{5C22544A-7EE6-4342-B048-85BDC9FD1C3A}</a:tableStyleId>
              </a:tblPr>
              <a:tblGrid>
                <a:gridCol w="5909657">
                  <a:extLst>
                    <a:ext uri="{9D8B030D-6E8A-4147-A177-3AD203B41FA5}">
                      <a16:colId xmlns:a16="http://schemas.microsoft.com/office/drawing/2014/main" val="4211280349"/>
                    </a:ext>
                  </a:extLst>
                </a:gridCol>
                <a:gridCol w="1099713">
                  <a:extLst>
                    <a:ext uri="{9D8B030D-6E8A-4147-A177-3AD203B41FA5}">
                      <a16:colId xmlns:a16="http://schemas.microsoft.com/office/drawing/2014/main" val="2188561394"/>
                    </a:ext>
                  </a:extLst>
                </a:gridCol>
                <a:gridCol w="1037968">
                  <a:extLst>
                    <a:ext uri="{9D8B030D-6E8A-4147-A177-3AD203B41FA5}">
                      <a16:colId xmlns:a16="http://schemas.microsoft.com/office/drawing/2014/main" val="3816982805"/>
                    </a:ext>
                  </a:extLst>
                </a:gridCol>
              </a:tblGrid>
              <a:tr h="272081">
                <a:tc>
                  <a:txBody>
                    <a:bodyPr/>
                    <a:lstStyle/>
                    <a:p>
                      <a:r>
                        <a:rPr lang="en-US" sz="2700" b="1" dirty="0">
                          <a:solidFill>
                            <a:srgbClr val="7030A0"/>
                          </a:solidFill>
                        </a:rPr>
                        <a:t>Interest </a:t>
                      </a:r>
                      <a:r>
                        <a:rPr lang="en-US" altLang="zh-CN" sz="2700" b="1" dirty="0">
                          <a:solidFill>
                            <a:srgbClr val="7030A0"/>
                          </a:solidFill>
                        </a:rPr>
                        <a:t>Receivable</a:t>
                      </a:r>
                      <a:endParaRPr lang="en-US" sz="2700" b="1" dirty="0">
                        <a:solidFill>
                          <a:srgbClr val="7030A0"/>
                        </a:solidFill>
                      </a:endParaRPr>
                    </a:p>
                  </a:txBody>
                  <a:tcPr marL="61143" marR="61143" marT="30571" marB="3057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2700" b="1" i="0" u="none" strike="noStrike" baseline="0" dirty="0">
                          <a:solidFill>
                            <a:srgbClr val="7030A0"/>
                          </a:solidFill>
                          <a:latin typeface="STIX-Regular"/>
                        </a:rPr>
                        <a:t>300</a:t>
                      </a:r>
                    </a:p>
                  </a:txBody>
                  <a:tcPr marL="61143" marR="61143" marT="30571" marB="3057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r"/>
                      <a:endParaRPr lang="en-US" sz="2700" b="0" dirty="0">
                        <a:solidFill>
                          <a:srgbClr val="7030A0"/>
                        </a:solidFill>
                      </a:endParaRPr>
                    </a:p>
                  </a:txBody>
                  <a:tcPr marL="61143" marR="61143" marT="30571" marB="3057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884553853"/>
                  </a:ext>
                </a:extLst>
              </a:tr>
              <a:tr h="272081">
                <a:tc>
                  <a:txBody>
                    <a:bodyPr/>
                    <a:lstStyle/>
                    <a:p>
                      <a:r>
                        <a:rPr lang="en-US" sz="2700" b="0" dirty="0">
                          <a:solidFill>
                            <a:srgbClr val="E0A71A"/>
                          </a:solidFill>
                        </a:rPr>
                        <a:t>        </a:t>
                      </a:r>
                      <a:r>
                        <a:rPr lang="en-US" altLang="zh-CN" sz="2700" b="1" dirty="0">
                          <a:solidFill>
                            <a:srgbClr val="E0A71A"/>
                          </a:solidFill>
                        </a:rPr>
                        <a:t>Interest Revenue (four months)</a:t>
                      </a:r>
                      <a:endParaRPr lang="en-US" sz="2700" b="1" dirty="0">
                        <a:solidFill>
                          <a:srgbClr val="E0A71A"/>
                        </a:solidFill>
                      </a:endParaRPr>
                    </a:p>
                  </a:txBody>
                  <a:tcPr marL="61143" marR="61143" marT="30571" marB="3057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2700" b="0" dirty="0">
                        <a:solidFill>
                          <a:srgbClr val="E0A71A"/>
                        </a:solidFill>
                      </a:endParaRPr>
                    </a:p>
                  </a:txBody>
                  <a:tcPr marL="61143" marR="61143" marT="30571" marB="3057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2700" b="1" i="0" u="none" strike="noStrike" baseline="0" dirty="0">
                          <a:solidFill>
                            <a:srgbClr val="E0A71A"/>
                          </a:solidFill>
                          <a:latin typeface="STIX-Regular"/>
                        </a:rPr>
                        <a:t>300</a:t>
                      </a:r>
                    </a:p>
                  </a:txBody>
                  <a:tcPr marL="61143" marR="61143" marT="30571" marB="3057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227189582"/>
                  </a:ext>
                </a:extLst>
              </a:tr>
              <a:tr h="304302">
                <a:tc gridSpan="3">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2700" b="0" i="0" u="none" strike="noStrike" baseline="0" dirty="0">
                          <a:solidFill>
                            <a:sysClr val="windowText" lastClr="000000"/>
                          </a:solidFill>
                          <a:latin typeface="STIX-Regular"/>
                        </a:rPr>
                        <a:t>(</a:t>
                      </a:r>
                      <a:r>
                        <a:rPr lang="en-US" altLang="zh-CN" sz="2700" b="0" i="0" u="none" strike="noStrike" baseline="0" dirty="0">
                          <a:solidFill>
                            <a:sysClr val="windowText" lastClr="000000"/>
                          </a:solidFill>
                          <a:latin typeface="STIX-Regular"/>
                        </a:rPr>
                        <a:t>To record accrued interest revenue</a:t>
                      </a:r>
                      <a:r>
                        <a:rPr lang="en-US" sz="2700" b="0" i="0" u="none" strike="noStrike" baseline="0" dirty="0">
                          <a:solidFill>
                            <a:sysClr val="windowText" lastClr="000000"/>
                          </a:solidFill>
                          <a:latin typeface="STIX-Regular"/>
                        </a:rPr>
                        <a:t>)</a:t>
                      </a:r>
                      <a:endParaRPr lang="en-US" sz="2700" b="0" dirty="0">
                        <a:solidFill>
                          <a:sysClr val="windowText" lastClr="000000"/>
                        </a:solidFill>
                      </a:endParaRPr>
                    </a:p>
                  </a:txBody>
                  <a:tcPr marL="117112" marR="117112" marT="58556" marB="58556">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280953533"/>
                  </a:ext>
                </a:extLst>
              </a:tr>
            </a:tbl>
          </a:graphicData>
        </a:graphic>
      </p:graphicFrame>
      <p:graphicFrame>
        <p:nvGraphicFramePr>
          <p:cNvPr id="85" name="Table 4">
            <a:extLst>
              <a:ext uri="{FF2B5EF4-FFF2-40B4-BE49-F238E27FC236}">
                <a16:creationId xmlns:a16="http://schemas.microsoft.com/office/drawing/2014/main" id="{09389C45-3C41-43A4-B642-64A06B658F51}"/>
              </a:ext>
            </a:extLst>
          </p:cNvPr>
          <p:cNvGraphicFramePr>
            <a:graphicFrameLocks noGrp="1"/>
          </p:cNvGraphicFramePr>
          <p:nvPr>
            <p:extLst>
              <p:ext uri="{D42A27DB-BD31-4B8C-83A1-F6EECF244321}">
                <p14:modId xmlns:p14="http://schemas.microsoft.com/office/powerpoint/2010/main" val="1839551682"/>
              </p:ext>
            </p:extLst>
          </p:nvPr>
        </p:nvGraphicFramePr>
        <p:xfrm>
          <a:off x="15430500" y="10793187"/>
          <a:ext cx="8074494" cy="3653520"/>
        </p:xfrm>
        <a:graphic>
          <a:graphicData uri="http://schemas.openxmlformats.org/drawingml/2006/table">
            <a:tbl>
              <a:tblPr firstRow="1" bandRow="1">
                <a:tableStyleId>{5C22544A-7EE6-4342-B048-85BDC9FD1C3A}</a:tableStyleId>
              </a:tblPr>
              <a:tblGrid>
                <a:gridCol w="5772522">
                  <a:extLst>
                    <a:ext uri="{9D8B030D-6E8A-4147-A177-3AD203B41FA5}">
                      <a16:colId xmlns:a16="http://schemas.microsoft.com/office/drawing/2014/main" val="4211280349"/>
                    </a:ext>
                  </a:extLst>
                </a:gridCol>
                <a:gridCol w="1150986">
                  <a:extLst>
                    <a:ext uri="{9D8B030D-6E8A-4147-A177-3AD203B41FA5}">
                      <a16:colId xmlns:a16="http://schemas.microsoft.com/office/drawing/2014/main" val="2188561394"/>
                    </a:ext>
                  </a:extLst>
                </a:gridCol>
                <a:gridCol w="1150986">
                  <a:extLst>
                    <a:ext uri="{9D8B030D-6E8A-4147-A177-3AD203B41FA5}">
                      <a16:colId xmlns:a16="http://schemas.microsoft.com/office/drawing/2014/main" val="3816982805"/>
                    </a:ext>
                  </a:extLst>
                </a:gridCol>
              </a:tblGrid>
              <a:tr h="0">
                <a:tc>
                  <a:txBody>
                    <a:bodyPr/>
                    <a:lstStyle/>
                    <a:p>
                      <a:r>
                        <a:rPr lang="en-US" altLang="zh-CN" sz="2700" b="1" dirty="0">
                          <a:solidFill>
                            <a:schemeClr val="tx2"/>
                          </a:solidFill>
                        </a:rPr>
                        <a:t>Cash</a:t>
                      </a:r>
                      <a:endParaRPr lang="en-US" sz="2700" b="1" dirty="0">
                        <a:solidFill>
                          <a:schemeClr val="tx2"/>
                        </a:solidFill>
                      </a:endParaRPr>
                    </a:p>
                  </a:txBody>
                  <a:tcPr marL="61143" marR="61143" marT="30571" marB="3057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2700" b="1" i="0" u="none" strike="noStrike" baseline="0" dirty="0">
                          <a:solidFill>
                            <a:sysClr val="windowText" lastClr="000000"/>
                          </a:solidFill>
                          <a:latin typeface="STIX-Regular"/>
                        </a:rPr>
                        <a:t>10,375</a:t>
                      </a:r>
                    </a:p>
                  </a:txBody>
                  <a:tcPr marL="61143" marR="61143" marT="30571" marB="3057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r"/>
                      <a:endParaRPr lang="en-US" sz="2700" b="1" dirty="0">
                        <a:solidFill>
                          <a:sysClr val="windowText" lastClr="000000"/>
                        </a:solidFill>
                      </a:endParaRPr>
                    </a:p>
                  </a:txBody>
                  <a:tcPr marL="61143" marR="61143" marT="30571" marB="30571">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884553853"/>
                  </a:ext>
                </a:extLst>
              </a:tr>
              <a:tr h="0">
                <a:tc>
                  <a:txBody>
                    <a:bodyPr/>
                    <a:lstStyle/>
                    <a:p>
                      <a:r>
                        <a:rPr lang="en-US" sz="2700" b="1" dirty="0">
                          <a:solidFill>
                            <a:sysClr val="windowText" lastClr="000000"/>
                          </a:solidFill>
                        </a:rPr>
                        <a:t>        </a:t>
                      </a:r>
                      <a:r>
                        <a:rPr lang="en-US" altLang="zh-CN" sz="2700" b="1" dirty="0">
                          <a:solidFill>
                            <a:sysClr val="windowText" lastClr="000000"/>
                          </a:solidFill>
                        </a:rPr>
                        <a:t>Notes Receivable</a:t>
                      </a:r>
                      <a:endParaRPr lang="en-US" sz="2700" b="1" dirty="0">
                        <a:solidFill>
                          <a:srgbClr val="0070C0"/>
                        </a:solidFill>
                      </a:endParaRPr>
                    </a:p>
                  </a:txBody>
                  <a:tcPr marL="61143" marR="61143" marT="30571" marB="3057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2700" b="1" dirty="0">
                        <a:solidFill>
                          <a:sysClr val="windowText" lastClr="000000"/>
                        </a:solidFill>
                      </a:endParaRPr>
                    </a:p>
                  </a:txBody>
                  <a:tcPr marL="61143" marR="61143" marT="30571" marB="3057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2700" b="1" i="0" u="none" strike="noStrike" baseline="0" dirty="0">
                          <a:solidFill>
                            <a:sysClr val="windowText" lastClr="000000"/>
                          </a:solidFill>
                          <a:latin typeface="STIX-Regular"/>
                        </a:rPr>
                        <a:t>10,000</a:t>
                      </a:r>
                    </a:p>
                  </a:txBody>
                  <a:tcPr marL="61143" marR="61143" marT="30571" marB="3057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253044075"/>
                  </a:ext>
                </a:extLst>
              </a:tr>
              <a:tr h="0">
                <a:tc>
                  <a:txBody>
                    <a:bodyPr/>
                    <a:lstStyle/>
                    <a:p>
                      <a:r>
                        <a:rPr lang="en-US" sz="2700" b="1" dirty="0">
                          <a:solidFill>
                            <a:srgbClr val="0070C0"/>
                          </a:solidFill>
                        </a:rPr>
                        <a:t>       </a:t>
                      </a:r>
                      <a:r>
                        <a:rPr lang="en-US" sz="2700" b="1" dirty="0">
                          <a:solidFill>
                            <a:srgbClr val="7030A0"/>
                          </a:solidFill>
                        </a:rPr>
                        <a:t> Interest Receivable</a:t>
                      </a:r>
                    </a:p>
                  </a:txBody>
                  <a:tcPr marL="61143" marR="61143" marT="30571" marB="3057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2700" b="0" dirty="0">
                        <a:solidFill>
                          <a:sysClr val="windowText" lastClr="000000"/>
                        </a:solidFill>
                      </a:endParaRPr>
                    </a:p>
                  </a:txBody>
                  <a:tcPr marL="61143" marR="61143" marT="30571" marB="3057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2700" b="1" i="0" u="none" strike="noStrike" baseline="0" dirty="0">
                          <a:solidFill>
                            <a:srgbClr val="7030A0"/>
                          </a:solidFill>
                          <a:latin typeface="STIX-Regular"/>
                        </a:rPr>
                        <a:t>300</a:t>
                      </a:r>
                    </a:p>
                  </a:txBody>
                  <a:tcPr marL="61143" marR="61143" marT="30571" marB="3057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912233412"/>
                  </a:ext>
                </a:extLst>
              </a:tr>
              <a:tr h="0">
                <a:tc>
                  <a:txBody>
                    <a:bodyPr/>
                    <a:lstStyle/>
                    <a:p>
                      <a:r>
                        <a:rPr lang="en-US" sz="2700" b="0" dirty="0">
                          <a:solidFill>
                            <a:srgbClr val="E0A71A"/>
                          </a:solidFill>
                        </a:rPr>
                        <a:t>        </a:t>
                      </a:r>
                      <a:r>
                        <a:rPr lang="en-US" altLang="zh-CN" sz="2700" b="1" dirty="0">
                          <a:solidFill>
                            <a:srgbClr val="E0A71A"/>
                          </a:solidFill>
                        </a:rPr>
                        <a:t>Interest Revenue (one month)</a:t>
                      </a:r>
                      <a:endParaRPr lang="en-US" sz="2700" b="1" dirty="0">
                        <a:solidFill>
                          <a:srgbClr val="E0A71A"/>
                        </a:solidFill>
                      </a:endParaRPr>
                    </a:p>
                  </a:txBody>
                  <a:tcPr marL="61143" marR="61143" marT="30571" marB="3057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algn="r"/>
                      <a:endParaRPr lang="en-US" sz="2700" b="0" dirty="0">
                        <a:solidFill>
                          <a:srgbClr val="E0A71A"/>
                        </a:solidFill>
                      </a:endParaRPr>
                    </a:p>
                  </a:txBody>
                  <a:tcPr marL="61143" marR="61143" marT="30571" marB="3057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tc>
                  <a:txBody>
                    <a:bodyPr/>
                    <a:lstStyle/>
                    <a:p>
                      <a:pPr marL="0" marR="0" lvl="0" indent="0" algn="r" defTabSz="1828373" rtl="0" eaLnBrk="1" fontAlgn="auto" latinLnBrk="0" hangingPunct="1">
                        <a:lnSpc>
                          <a:spcPct val="100000"/>
                        </a:lnSpc>
                        <a:spcBef>
                          <a:spcPts val="0"/>
                        </a:spcBef>
                        <a:spcAft>
                          <a:spcPts val="0"/>
                        </a:spcAft>
                        <a:buClrTx/>
                        <a:buSzTx/>
                        <a:buFontTx/>
                        <a:buNone/>
                        <a:tabLst/>
                        <a:defRPr/>
                      </a:pPr>
                      <a:r>
                        <a:rPr lang="en-US" sz="2700" b="1" i="0" u="none" strike="noStrike" baseline="0" dirty="0">
                          <a:solidFill>
                            <a:srgbClr val="E0A71A"/>
                          </a:solidFill>
                          <a:latin typeface="STIX-Regular"/>
                        </a:rPr>
                        <a:t>75</a:t>
                      </a:r>
                    </a:p>
                  </a:txBody>
                  <a:tcPr marL="61143" marR="61143" marT="30571" marB="3057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227189582"/>
                  </a:ext>
                </a:extLst>
              </a:tr>
              <a:tr h="0">
                <a:tc gridSpan="3">
                  <a:txBody>
                    <a:bodyPr/>
                    <a:lstStyle/>
                    <a:p>
                      <a:pPr marL="0" marR="0" lvl="0" indent="0" algn="l" defTabSz="1828373" rtl="0" eaLnBrk="1" fontAlgn="auto" latinLnBrk="0" hangingPunct="1">
                        <a:lnSpc>
                          <a:spcPct val="100000"/>
                        </a:lnSpc>
                        <a:spcBef>
                          <a:spcPts val="0"/>
                        </a:spcBef>
                        <a:spcAft>
                          <a:spcPts val="0"/>
                        </a:spcAft>
                        <a:buClrTx/>
                        <a:buSzTx/>
                        <a:buFontTx/>
                        <a:buNone/>
                        <a:tabLst/>
                        <a:defRPr/>
                      </a:pPr>
                      <a:r>
                        <a:rPr lang="en-US" sz="2700" b="0" i="0" u="none" strike="noStrike" baseline="0" dirty="0">
                          <a:solidFill>
                            <a:sysClr val="windowText" lastClr="000000"/>
                          </a:solidFill>
                          <a:latin typeface="STIX-Regular"/>
                        </a:rPr>
                        <a:t>(</a:t>
                      </a:r>
                      <a:r>
                        <a:rPr lang="en-US" altLang="zh-CN" sz="2700" b="0" i="0" u="none" strike="noStrike" baseline="0" dirty="0">
                          <a:solidFill>
                            <a:sysClr val="windowText" lastClr="000000"/>
                          </a:solidFill>
                          <a:latin typeface="STIX-Regular"/>
                        </a:rPr>
                        <a:t>To record collection of notes receivable and interest</a:t>
                      </a:r>
                      <a:r>
                        <a:rPr lang="en-US" sz="2700" b="0" i="0" u="none" strike="noStrike" baseline="0" dirty="0">
                          <a:solidFill>
                            <a:sysClr val="windowText" lastClr="000000"/>
                          </a:solidFill>
                          <a:latin typeface="STIX-Regular"/>
                        </a:rPr>
                        <a:t>)</a:t>
                      </a:r>
                      <a:endParaRPr lang="en-US" sz="2700" b="0" dirty="0">
                        <a:solidFill>
                          <a:sysClr val="windowText" lastClr="000000"/>
                        </a:solidFill>
                      </a:endParaRPr>
                    </a:p>
                  </a:txBody>
                  <a:tcPr marL="117112" marR="117112" marT="58556" marB="58556">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280953533"/>
                  </a:ext>
                </a:extLst>
              </a:tr>
            </a:tbl>
          </a:graphicData>
        </a:graphic>
      </p:graphicFrame>
      <p:sp>
        <p:nvSpPr>
          <p:cNvPr id="86" name="Oval 85">
            <a:extLst>
              <a:ext uri="{FF2B5EF4-FFF2-40B4-BE49-F238E27FC236}">
                <a16:creationId xmlns:a16="http://schemas.microsoft.com/office/drawing/2014/main" id="{0E578D11-657B-4008-B513-F22FA129BA13}"/>
              </a:ext>
            </a:extLst>
          </p:cNvPr>
          <p:cNvSpPr/>
          <p:nvPr/>
        </p:nvSpPr>
        <p:spPr>
          <a:xfrm>
            <a:off x="14668500" y="9019516"/>
            <a:ext cx="762000" cy="762000"/>
          </a:xfrm>
          <a:prstGeom prst="ellipse">
            <a:avLst/>
          </a:prstGeom>
          <a:solidFill>
            <a:schemeClr val="accent6">
              <a:lumMod val="40000"/>
              <a:lumOff val="6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en-US" dirty="0"/>
          </a:p>
        </p:txBody>
      </p:sp>
      <p:sp>
        <p:nvSpPr>
          <p:cNvPr id="87" name="Oval 86">
            <a:extLst>
              <a:ext uri="{FF2B5EF4-FFF2-40B4-BE49-F238E27FC236}">
                <a16:creationId xmlns:a16="http://schemas.microsoft.com/office/drawing/2014/main" id="{E0950673-EC2C-4DAD-8B1E-63101F70C6F4}"/>
              </a:ext>
            </a:extLst>
          </p:cNvPr>
          <p:cNvSpPr/>
          <p:nvPr/>
        </p:nvSpPr>
        <p:spPr>
          <a:xfrm>
            <a:off x="14668500" y="10740869"/>
            <a:ext cx="762000" cy="762000"/>
          </a:xfrm>
          <a:prstGeom prst="ellipse">
            <a:avLst/>
          </a:prstGeom>
          <a:solidFill>
            <a:schemeClr val="accent6">
              <a:lumMod val="40000"/>
              <a:lumOff val="6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en-US" dirty="0"/>
          </a:p>
        </p:txBody>
      </p:sp>
      <p:sp>
        <p:nvSpPr>
          <p:cNvPr id="88" name="Arrow: Down 87">
            <a:extLst>
              <a:ext uri="{FF2B5EF4-FFF2-40B4-BE49-F238E27FC236}">
                <a16:creationId xmlns:a16="http://schemas.microsoft.com/office/drawing/2014/main" id="{E079CCBA-F2A1-4CFE-B3C9-F373A99EB505}"/>
              </a:ext>
            </a:extLst>
          </p:cNvPr>
          <p:cNvSpPr/>
          <p:nvPr/>
        </p:nvSpPr>
        <p:spPr>
          <a:xfrm rot="10800000">
            <a:off x="7851248" y="11229875"/>
            <a:ext cx="707463" cy="701848"/>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2ACA03DC-AD43-4220-987E-157DE9C5C326}"/>
              </a:ext>
            </a:extLst>
          </p:cNvPr>
          <p:cNvSpPr txBox="1"/>
          <p:nvPr/>
        </p:nvSpPr>
        <p:spPr>
          <a:xfrm>
            <a:off x="7296472" y="12000385"/>
            <a:ext cx="1865848" cy="646331"/>
          </a:xfrm>
          <a:prstGeom prst="rect">
            <a:avLst/>
          </a:prstGeom>
          <a:noFill/>
        </p:spPr>
        <p:txBody>
          <a:bodyPr wrap="square">
            <a:spAutoFit/>
          </a:bodyPr>
          <a:lstStyle/>
          <a:p>
            <a:r>
              <a:rPr lang="en-US" dirty="0">
                <a:solidFill>
                  <a:srgbClr val="7030A0"/>
                </a:solidFill>
              </a:rPr>
              <a:t>Year-end</a:t>
            </a:r>
          </a:p>
        </p:txBody>
      </p:sp>
      <p:pic>
        <p:nvPicPr>
          <p:cNvPr id="96" name="Graphic 95">
            <a:extLst>
              <a:ext uri="{FF2B5EF4-FFF2-40B4-BE49-F238E27FC236}">
                <a16:creationId xmlns:a16="http://schemas.microsoft.com/office/drawing/2014/main" id="{F0B46FD2-FCFC-4952-802B-13AD58A4AED8}"/>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2446" y="10001899"/>
            <a:ext cx="1227976" cy="1227976"/>
          </a:xfrm>
          <a:prstGeom prst="rect">
            <a:avLst/>
          </a:prstGeom>
        </p:spPr>
      </p:pic>
      <p:pic>
        <p:nvPicPr>
          <p:cNvPr id="1032" name="Picture 8" descr="Pożyczka tanio. Na sam dowód osobisty. Bez BIK. Katowice Śródmieście •  OLX.pl">
            <a:extLst>
              <a:ext uri="{FF2B5EF4-FFF2-40B4-BE49-F238E27FC236}">
                <a16:creationId xmlns:a16="http://schemas.microsoft.com/office/drawing/2014/main" id="{DEF9F701-ACC8-4A85-8754-74BDFD68CEDF}"/>
              </a:ext>
            </a:extLst>
          </p:cNvPr>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l="27883" t="20387" r="19174" b="18486"/>
          <a:stretch/>
        </p:blipFill>
        <p:spPr bwMode="auto">
          <a:xfrm>
            <a:off x="11704812" y="10001899"/>
            <a:ext cx="1063555" cy="1227976"/>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Rounded Corners 94">
            <a:extLst>
              <a:ext uri="{FF2B5EF4-FFF2-40B4-BE49-F238E27FC236}">
                <a16:creationId xmlns:a16="http://schemas.microsoft.com/office/drawing/2014/main" id="{C98A77A0-F17F-4620-908C-947F19F0AF9E}"/>
              </a:ext>
            </a:extLst>
          </p:cNvPr>
          <p:cNvSpPr/>
          <p:nvPr/>
        </p:nvSpPr>
        <p:spPr>
          <a:xfrm>
            <a:off x="803400" y="11820377"/>
            <a:ext cx="4912632" cy="992413"/>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sz="4400" dirty="0">
              <a:solidFill>
                <a:schemeClr val="tx2"/>
              </a:solidFill>
            </a:endParaRPr>
          </a:p>
        </p:txBody>
      </p:sp>
      <p:sp>
        <p:nvSpPr>
          <p:cNvPr id="97" name="Rectangle: Rounded Corners 96">
            <a:extLst>
              <a:ext uri="{FF2B5EF4-FFF2-40B4-BE49-F238E27FC236}">
                <a16:creationId xmlns:a16="http://schemas.microsoft.com/office/drawing/2014/main" id="{85C4A42D-12B7-4015-8182-615B7A81F5AD}"/>
              </a:ext>
            </a:extLst>
          </p:cNvPr>
          <p:cNvSpPr/>
          <p:nvPr/>
        </p:nvSpPr>
        <p:spPr>
          <a:xfrm>
            <a:off x="573768" y="11584815"/>
            <a:ext cx="4912632" cy="992413"/>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4400" dirty="0">
                <a:solidFill>
                  <a:schemeClr val="tx2"/>
                </a:solidFill>
              </a:rPr>
              <a:t>Notes Receivable</a:t>
            </a:r>
          </a:p>
        </p:txBody>
      </p:sp>
      <p:sp>
        <p:nvSpPr>
          <p:cNvPr id="102" name="Rectangle: Rounded Corners 101">
            <a:extLst>
              <a:ext uri="{FF2B5EF4-FFF2-40B4-BE49-F238E27FC236}">
                <a16:creationId xmlns:a16="http://schemas.microsoft.com/office/drawing/2014/main" id="{E45439C7-6CFF-4EFF-BBD4-932E6A7BAD74}"/>
              </a:ext>
            </a:extLst>
          </p:cNvPr>
          <p:cNvSpPr/>
          <p:nvPr/>
        </p:nvSpPr>
        <p:spPr>
          <a:xfrm>
            <a:off x="803400" y="770523"/>
            <a:ext cx="4912632" cy="992413"/>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sz="4400" dirty="0">
              <a:solidFill>
                <a:schemeClr val="tx2"/>
              </a:solidFill>
            </a:endParaRPr>
          </a:p>
        </p:txBody>
      </p:sp>
      <p:sp>
        <p:nvSpPr>
          <p:cNvPr id="103" name="Rectangle: Rounded Corners 102">
            <a:extLst>
              <a:ext uri="{FF2B5EF4-FFF2-40B4-BE49-F238E27FC236}">
                <a16:creationId xmlns:a16="http://schemas.microsoft.com/office/drawing/2014/main" id="{10CE78D0-81AD-4B05-841E-AD08546FB219}"/>
              </a:ext>
            </a:extLst>
          </p:cNvPr>
          <p:cNvSpPr/>
          <p:nvPr/>
        </p:nvSpPr>
        <p:spPr>
          <a:xfrm>
            <a:off x="573768" y="534961"/>
            <a:ext cx="4912632" cy="992413"/>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4400" dirty="0">
                <a:solidFill>
                  <a:schemeClr val="tx2"/>
                </a:solidFill>
              </a:rPr>
              <a:t>Accounts Receivable</a:t>
            </a:r>
          </a:p>
        </p:txBody>
      </p:sp>
      <p:sp>
        <p:nvSpPr>
          <p:cNvPr id="99" name="Footer Placeholder 98">
            <a:extLst>
              <a:ext uri="{FF2B5EF4-FFF2-40B4-BE49-F238E27FC236}">
                <a16:creationId xmlns:a16="http://schemas.microsoft.com/office/drawing/2014/main" id="{FF20334F-966C-438B-8B4E-DDD14D4D8C23}"/>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101" name="Slide Number Placeholder 100">
            <a:extLst>
              <a:ext uri="{FF2B5EF4-FFF2-40B4-BE49-F238E27FC236}">
                <a16:creationId xmlns:a16="http://schemas.microsoft.com/office/drawing/2014/main" id="{404B34FE-9EA8-424D-A936-4D09CB7F4149}"/>
              </a:ext>
            </a:extLst>
          </p:cNvPr>
          <p:cNvSpPr>
            <a:spLocks noGrp="1"/>
          </p:cNvSpPr>
          <p:nvPr>
            <p:ph type="sldNum" sz="quarter" idx="12"/>
          </p:nvPr>
        </p:nvSpPr>
        <p:spPr/>
        <p:txBody>
          <a:bodyPr/>
          <a:lstStyle/>
          <a:p>
            <a:fld id="{EBE3AD81-3AD4-9C46-856E-C08CF1183C60}" type="slidenum">
              <a:rPr lang="en-US" smtClean="0"/>
              <a:pPr/>
              <a:t>2</a:t>
            </a:fld>
            <a:endParaRPr lang="en-US" dirty="0"/>
          </a:p>
        </p:txBody>
      </p:sp>
    </p:spTree>
    <p:extLst>
      <p:ext uri="{BB962C8B-B14F-4D97-AF65-F5344CB8AC3E}">
        <p14:creationId xmlns:p14="http://schemas.microsoft.com/office/powerpoint/2010/main" val="2175151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E068A-A7BA-4BB6-9191-919F9F50A6BE}"/>
              </a:ext>
            </a:extLst>
          </p:cNvPr>
          <p:cNvSpPr>
            <a:spLocks noGrp="1"/>
          </p:cNvSpPr>
          <p:nvPr>
            <p:ph type="title"/>
          </p:nvPr>
        </p:nvSpPr>
        <p:spPr/>
        <p:txBody>
          <a:bodyPr/>
          <a:lstStyle/>
          <a:p>
            <a:r>
              <a:rPr lang="en-US" dirty="0"/>
              <a:t>Straight-Line Method</a:t>
            </a:r>
          </a:p>
        </p:txBody>
      </p:sp>
      <p:sp>
        <p:nvSpPr>
          <p:cNvPr id="3" name="Content Placeholder 2">
            <a:extLst>
              <a:ext uri="{FF2B5EF4-FFF2-40B4-BE49-F238E27FC236}">
                <a16:creationId xmlns:a16="http://schemas.microsoft.com/office/drawing/2014/main" id="{FB18DED6-E1B4-4C63-92DE-05B27963D725}"/>
              </a:ext>
            </a:extLst>
          </p:cNvPr>
          <p:cNvSpPr>
            <a:spLocks noGrp="1"/>
          </p:cNvSpPr>
          <p:nvPr>
            <p:ph sz="quarter" idx="13"/>
          </p:nvPr>
        </p:nvSpPr>
        <p:spPr/>
        <p:txBody>
          <a:bodyPr/>
          <a:lstStyle/>
          <a:p>
            <a:r>
              <a:rPr lang="en-US" dirty="0"/>
              <a:t>Under the straight-line method, companies expense the </a:t>
            </a:r>
            <a:r>
              <a:rPr lang="en-US" b="1" dirty="0"/>
              <a:t>same amount </a:t>
            </a:r>
            <a:r>
              <a:rPr lang="en-US" dirty="0"/>
              <a:t>of depreciation for each year of the asset’s useful life</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8786BCF-0514-4596-8887-29F318ED044A}"/>
                  </a:ext>
                </a:extLst>
              </p:cNvPr>
              <p:cNvSpPr/>
              <p:nvPr/>
            </p:nvSpPr>
            <p:spPr>
              <a:xfrm>
                <a:off x="2090057" y="4296229"/>
                <a:ext cx="20769943" cy="1625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US" sz="4400" b="1" i="0" dirty="0" smtClean="0">
                          <a:solidFill>
                            <a:sysClr val="windowText" lastClr="000000"/>
                          </a:solidFill>
                          <a:latin typeface="Cambria Math" panose="02040503050406030204" pitchFamily="18" charset="0"/>
                        </a:rPr>
                        <m:t>𝐃𝐞𝐩𝐫𝐞𝐜𝐢𝐚𝐭𝐢𝐨𝐧</m:t>
                      </m:r>
                      <m:r>
                        <a:rPr lang="en-US" sz="4400" b="1" i="0" dirty="0" smtClean="0">
                          <a:solidFill>
                            <a:sysClr val="windowText" lastClr="000000"/>
                          </a:solidFill>
                          <a:latin typeface="Cambria Math" panose="02040503050406030204" pitchFamily="18" charset="0"/>
                        </a:rPr>
                        <m:t> </m:t>
                      </m:r>
                      <m:r>
                        <a:rPr lang="en-US" sz="4400" b="1" i="0" dirty="0" smtClean="0">
                          <a:solidFill>
                            <a:sysClr val="windowText" lastClr="000000"/>
                          </a:solidFill>
                          <a:latin typeface="Cambria Math" panose="02040503050406030204" pitchFamily="18" charset="0"/>
                        </a:rPr>
                        <m:t>𝐞𝐱𝐩𝐞𝐧𝐬𝐞</m:t>
                      </m:r>
                      <m:r>
                        <a:rPr lang="en-US" sz="4400" b="1" i="0" dirty="0" smtClean="0">
                          <a:solidFill>
                            <a:sysClr val="windowText" lastClr="000000"/>
                          </a:solidFill>
                          <a:latin typeface="Cambria Math" panose="02040503050406030204" pitchFamily="18" charset="0"/>
                        </a:rPr>
                        <m:t> = </m:t>
                      </m:r>
                      <m:f>
                        <m:fPr>
                          <m:ctrlPr>
                            <a:rPr lang="en-US" sz="4400" b="1" i="1" dirty="0" smtClean="0">
                              <a:solidFill>
                                <a:sysClr val="windowText" lastClr="000000"/>
                              </a:solidFill>
                              <a:latin typeface="Cambria Math" panose="02040503050406030204" pitchFamily="18" charset="0"/>
                            </a:rPr>
                          </m:ctrlPr>
                        </m:fPr>
                        <m:num>
                          <m:r>
                            <a:rPr lang="en-US" sz="4400" b="1" i="0" dirty="0" smtClean="0">
                              <a:solidFill>
                                <a:srgbClr val="00B0F0"/>
                              </a:solidFill>
                              <a:latin typeface="Cambria Math" panose="02040503050406030204" pitchFamily="18" charset="0"/>
                            </a:rPr>
                            <m:t>𝐀𝐬𝐬𝐞</m:t>
                          </m:r>
                          <m:sSup>
                            <m:sSupPr>
                              <m:ctrlPr>
                                <a:rPr lang="en-US" sz="4400" b="1" i="1" dirty="0" smtClean="0">
                                  <a:solidFill>
                                    <a:srgbClr val="00B0F0"/>
                                  </a:solidFill>
                                  <a:latin typeface="Cambria Math" panose="02040503050406030204" pitchFamily="18" charset="0"/>
                                </a:rPr>
                              </m:ctrlPr>
                            </m:sSupPr>
                            <m:e>
                              <m:r>
                                <a:rPr lang="en-US" sz="4400" b="1" i="0" dirty="0" smtClean="0">
                                  <a:solidFill>
                                    <a:srgbClr val="00B0F0"/>
                                  </a:solidFill>
                                  <a:latin typeface="Cambria Math" panose="02040503050406030204" pitchFamily="18" charset="0"/>
                                </a:rPr>
                                <m:t>𝐭</m:t>
                              </m:r>
                            </m:e>
                            <m:sup>
                              <m:r>
                                <a:rPr lang="en-US" sz="4400" b="1" i="0" dirty="0" smtClean="0">
                                  <a:solidFill>
                                    <a:srgbClr val="00B0F0"/>
                                  </a:solidFill>
                                  <a:latin typeface="Cambria Math" panose="02040503050406030204" pitchFamily="18" charset="0"/>
                                </a:rPr>
                                <m:t>′</m:t>
                              </m:r>
                            </m:sup>
                          </m:sSup>
                          <m:r>
                            <a:rPr lang="en-US" sz="4400" b="1" i="0" dirty="0" smtClean="0">
                              <a:solidFill>
                                <a:srgbClr val="00B0F0"/>
                              </a:solidFill>
                              <a:latin typeface="Cambria Math" panose="02040503050406030204" pitchFamily="18" charset="0"/>
                            </a:rPr>
                            <m:t>𝐬</m:t>
                          </m:r>
                          <m:r>
                            <a:rPr lang="en-US" sz="4400" b="1" i="0" dirty="0" smtClean="0">
                              <a:solidFill>
                                <a:srgbClr val="00B0F0"/>
                              </a:solidFill>
                              <a:latin typeface="Cambria Math" panose="02040503050406030204" pitchFamily="18" charset="0"/>
                            </a:rPr>
                            <m:t> </m:t>
                          </m:r>
                          <m:r>
                            <a:rPr lang="en-US" sz="4400" b="1" i="0" dirty="0" smtClean="0">
                              <a:solidFill>
                                <a:srgbClr val="00B0F0"/>
                              </a:solidFill>
                              <a:latin typeface="Cambria Math" panose="02040503050406030204" pitchFamily="18" charset="0"/>
                            </a:rPr>
                            <m:t>𝐜𝐨𝐬𝐭</m:t>
                          </m:r>
                          <m:r>
                            <a:rPr lang="en-US" sz="4400" b="1" i="0" dirty="0" smtClean="0">
                              <a:solidFill>
                                <a:srgbClr val="00B0F0"/>
                              </a:solidFill>
                              <a:latin typeface="Cambria Math" panose="02040503050406030204" pitchFamily="18" charset="0"/>
                            </a:rPr>
                            <m:t> −</m:t>
                          </m:r>
                          <m:r>
                            <a:rPr lang="en-US" sz="4400" b="1" i="0" dirty="0" smtClean="0">
                              <a:solidFill>
                                <a:srgbClr val="F89387"/>
                              </a:solidFill>
                              <a:latin typeface="Cambria Math" panose="02040503050406030204" pitchFamily="18" charset="0"/>
                            </a:rPr>
                            <m:t>𝐑𝐞𝐬𝐢𝐝𝐮𝐚𝐥</m:t>
                          </m:r>
                          <m:r>
                            <a:rPr lang="en-US" sz="4400" b="1" i="0" dirty="0" smtClean="0">
                              <a:solidFill>
                                <a:srgbClr val="F89387"/>
                              </a:solidFill>
                              <a:latin typeface="Cambria Math" panose="02040503050406030204" pitchFamily="18" charset="0"/>
                            </a:rPr>
                            <m:t> </m:t>
                          </m:r>
                          <m:r>
                            <a:rPr lang="en-US" sz="4400" b="1" i="0" dirty="0" smtClean="0">
                              <a:solidFill>
                                <a:srgbClr val="F89387"/>
                              </a:solidFill>
                              <a:latin typeface="Cambria Math" panose="02040503050406030204" pitchFamily="18" charset="0"/>
                            </a:rPr>
                            <m:t>𝐯𝐚𝐥𝐮𝐞</m:t>
                          </m:r>
                        </m:num>
                        <m:den>
                          <m:r>
                            <a:rPr lang="en-US" sz="4400" b="1" i="0" dirty="0" smtClean="0">
                              <a:solidFill>
                                <a:srgbClr val="00B050"/>
                              </a:solidFill>
                              <a:latin typeface="Cambria Math" panose="02040503050406030204" pitchFamily="18" charset="0"/>
                            </a:rPr>
                            <m:t>𝐔𝐬𝐞𝐟𝐮𝐥</m:t>
                          </m:r>
                          <m:r>
                            <a:rPr lang="en-US" sz="4400" b="1" i="0" dirty="0" smtClean="0">
                              <a:solidFill>
                                <a:srgbClr val="00B050"/>
                              </a:solidFill>
                              <a:latin typeface="Cambria Math" panose="02040503050406030204" pitchFamily="18" charset="0"/>
                            </a:rPr>
                            <m:t> </m:t>
                          </m:r>
                          <m:r>
                            <a:rPr lang="en-US" sz="4400" b="1" i="0" dirty="0" smtClean="0">
                              <a:solidFill>
                                <a:srgbClr val="00B050"/>
                              </a:solidFill>
                              <a:latin typeface="Cambria Math" panose="02040503050406030204" pitchFamily="18" charset="0"/>
                            </a:rPr>
                            <m:t>𝐥𝐢𝐟𝐞</m:t>
                          </m:r>
                        </m:den>
                      </m:f>
                      <m:r>
                        <a:rPr lang="en-US" sz="4400" b="1" i="0" dirty="0" smtClean="0">
                          <a:solidFill>
                            <a:sysClr val="windowText" lastClr="000000"/>
                          </a:solidFill>
                          <a:latin typeface="Cambria Math" panose="02040503050406030204" pitchFamily="18" charset="0"/>
                        </a:rPr>
                        <m:t>=</m:t>
                      </m:r>
                      <m:f>
                        <m:fPr>
                          <m:ctrlPr>
                            <a:rPr lang="en-US" sz="4400" b="1" i="1" dirty="0" smtClean="0">
                              <a:solidFill>
                                <a:sysClr val="windowText" lastClr="000000"/>
                              </a:solidFill>
                              <a:latin typeface="Cambria Math" panose="02040503050406030204" pitchFamily="18" charset="0"/>
                            </a:rPr>
                          </m:ctrlPr>
                        </m:fPr>
                        <m:num>
                          <m:r>
                            <a:rPr lang="en-US" sz="4400" b="1" i="0" dirty="0" smtClean="0">
                              <a:solidFill>
                                <a:sysClr val="windowText" lastClr="000000"/>
                              </a:solidFill>
                              <a:latin typeface="Cambria Math" panose="02040503050406030204" pitchFamily="18" charset="0"/>
                            </a:rPr>
                            <m:t>𝐃𝐞𝐩𝐫𝐞𝐜𝐢𝐚𝐛𝐥𝐞</m:t>
                          </m:r>
                          <m:r>
                            <a:rPr lang="en-US" sz="4400" b="1" i="0" dirty="0" smtClean="0">
                              <a:solidFill>
                                <a:sysClr val="windowText" lastClr="000000"/>
                              </a:solidFill>
                              <a:latin typeface="Cambria Math" panose="02040503050406030204" pitchFamily="18" charset="0"/>
                            </a:rPr>
                            <m:t> </m:t>
                          </m:r>
                          <m:r>
                            <a:rPr lang="en-US" sz="4400" b="1" i="0" dirty="0" smtClean="0">
                              <a:solidFill>
                                <a:sysClr val="windowText" lastClr="000000"/>
                              </a:solidFill>
                              <a:latin typeface="Cambria Math" panose="02040503050406030204" pitchFamily="18" charset="0"/>
                            </a:rPr>
                            <m:t>𝐜𝐨𝐬𝐭</m:t>
                          </m:r>
                        </m:num>
                        <m:den>
                          <m:r>
                            <a:rPr lang="en-US" sz="4400" b="1" i="0" dirty="0" smtClean="0">
                              <a:solidFill>
                                <a:sysClr val="windowText" lastClr="000000"/>
                              </a:solidFill>
                              <a:latin typeface="Cambria Math" panose="02040503050406030204" pitchFamily="18" charset="0"/>
                            </a:rPr>
                            <m:t>𝐔𝐬𝐞𝐟𝐮𝐥</m:t>
                          </m:r>
                          <m:r>
                            <a:rPr lang="en-US" sz="4400" b="1" i="0" dirty="0" smtClean="0">
                              <a:solidFill>
                                <a:sysClr val="windowText" lastClr="000000"/>
                              </a:solidFill>
                              <a:latin typeface="Cambria Math" panose="02040503050406030204" pitchFamily="18" charset="0"/>
                            </a:rPr>
                            <m:t> </m:t>
                          </m:r>
                          <m:r>
                            <a:rPr lang="en-US" sz="4400" b="1" i="0" dirty="0" smtClean="0">
                              <a:solidFill>
                                <a:sysClr val="windowText" lastClr="000000"/>
                              </a:solidFill>
                              <a:latin typeface="Cambria Math" panose="02040503050406030204" pitchFamily="18" charset="0"/>
                            </a:rPr>
                            <m:t>𝐥𝐢𝐟𝐞</m:t>
                          </m:r>
                        </m:den>
                      </m:f>
                    </m:oMath>
                  </m:oMathPara>
                </a14:m>
                <a:endParaRPr lang="en-US" sz="4400" b="1" dirty="0">
                  <a:solidFill>
                    <a:sysClr val="windowText" lastClr="000000"/>
                  </a:solidFill>
                </a:endParaRPr>
              </a:p>
            </p:txBody>
          </p:sp>
        </mc:Choice>
        <mc:Fallback xmlns="">
          <p:sp>
            <p:nvSpPr>
              <p:cNvPr id="6" name="Rectangle 5">
                <a:extLst>
                  <a:ext uri="{FF2B5EF4-FFF2-40B4-BE49-F238E27FC236}">
                    <a16:creationId xmlns:a16="http://schemas.microsoft.com/office/drawing/2014/main" id="{48786BCF-0514-4596-8887-29F318ED044A}"/>
                  </a:ext>
                </a:extLst>
              </p:cNvPr>
              <p:cNvSpPr>
                <a:spLocks noRot="1" noChangeAspect="1" noMove="1" noResize="1" noEditPoints="1" noAdjustHandles="1" noChangeArrowheads="1" noChangeShapeType="1" noTextEdit="1"/>
              </p:cNvSpPr>
              <p:nvPr/>
            </p:nvSpPr>
            <p:spPr>
              <a:xfrm>
                <a:off x="2090057" y="4296229"/>
                <a:ext cx="20769943" cy="1625600"/>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0939B18-A9AE-433A-95F7-BAFF3397621C}"/>
                  </a:ext>
                </a:extLst>
              </p:cNvPr>
              <p:cNvSpPr/>
              <p:nvPr/>
            </p:nvSpPr>
            <p:spPr>
              <a:xfrm>
                <a:off x="2090057" y="5921829"/>
                <a:ext cx="20769943" cy="1625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US" sz="4400" b="1" i="0" dirty="0" smtClean="0">
                          <a:solidFill>
                            <a:sysClr val="windowText" lastClr="000000"/>
                          </a:solidFill>
                          <a:latin typeface="Cambria Math" panose="02040503050406030204" pitchFamily="18" charset="0"/>
                        </a:rPr>
                        <m:t>𝐃𝐞𝐩𝐫𝐞𝐜𝐢𝐚𝐭𝐢𝐨𝐧</m:t>
                      </m:r>
                      <m:r>
                        <a:rPr lang="en-US" sz="4400" b="1" i="0" dirty="0" smtClean="0">
                          <a:solidFill>
                            <a:sysClr val="windowText" lastClr="000000"/>
                          </a:solidFill>
                          <a:latin typeface="Cambria Math" panose="02040503050406030204" pitchFamily="18" charset="0"/>
                        </a:rPr>
                        <m:t> </m:t>
                      </m:r>
                      <m:r>
                        <a:rPr lang="en-US" sz="4400" b="1" i="0" dirty="0" smtClean="0">
                          <a:solidFill>
                            <a:sysClr val="windowText" lastClr="000000"/>
                          </a:solidFill>
                          <a:latin typeface="Cambria Math" panose="02040503050406030204" pitchFamily="18" charset="0"/>
                        </a:rPr>
                        <m:t>𝐞𝐱𝐩𝐞𝐧𝐬𝐞</m:t>
                      </m:r>
                      <m:r>
                        <a:rPr lang="en-US" sz="4400" b="1" i="0" dirty="0" smtClean="0">
                          <a:solidFill>
                            <a:sysClr val="windowText" lastClr="000000"/>
                          </a:solidFill>
                          <a:latin typeface="Cambria Math" panose="02040503050406030204" pitchFamily="18" charset="0"/>
                        </a:rPr>
                        <m:t> = </m:t>
                      </m:r>
                      <m:f>
                        <m:fPr>
                          <m:ctrlPr>
                            <a:rPr lang="en-US" sz="4400" b="1" i="1" dirty="0" smtClean="0">
                              <a:solidFill>
                                <a:sysClr val="windowText" lastClr="000000"/>
                              </a:solidFill>
                              <a:latin typeface="Cambria Math" panose="02040503050406030204" pitchFamily="18" charset="0"/>
                            </a:rPr>
                          </m:ctrlPr>
                        </m:fPr>
                        <m:num>
                          <m:r>
                            <a:rPr lang="en-US" altLang="zh-CN" sz="4400" b="1" i="1" dirty="0" smtClean="0">
                              <a:solidFill>
                                <a:srgbClr val="00B0F0"/>
                              </a:solidFill>
                              <a:latin typeface="Cambria Math" panose="02040503050406030204" pitchFamily="18" charset="0"/>
                            </a:rPr>
                            <m:t>𝟏𝟑</m:t>
                          </m:r>
                          <m:r>
                            <a:rPr lang="en-US" altLang="zh-CN" sz="4400" b="1" i="1" dirty="0" smtClean="0">
                              <a:solidFill>
                                <a:srgbClr val="00B0F0"/>
                              </a:solidFill>
                              <a:latin typeface="Cambria Math" panose="02040503050406030204" pitchFamily="18" charset="0"/>
                            </a:rPr>
                            <m:t>,</m:t>
                          </m:r>
                          <m:r>
                            <a:rPr lang="en-US" altLang="zh-CN" sz="4400" b="1" i="1" dirty="0" smtClean="0">
                              <a:solidFill>
                                <a:srgbClr val="00B0F0"/>
                              </a:solidFill>
                              <a:latin typeface="Cambria Math" panose="02040503050406030204" pitchFamily="18" charset="0"/>
                            </a:rPr>
                            <m:t>𝟎𝟎𝟎</m:t>
                          </m:r>
                          <m:r>
                            <a:rPr lang="en-US" sz="4400" b="1" i="0" dirty="0" smtClean="0">
                              <a:solidFill>
                                <a:sysClr val="windowText" lastClr="000000"/>
                              </a:solidFill>
                              <a:latin typeface="Cambria Math" panose="02040503050406030204" pitchFamily="18" charset="0"/>
                            </a:rPr>
                            <m:t>−</m:t>
                          </m:r>
                          <m:r>
                            <a:rPr lang="en-US" sz="4400" b="1" i="0" dirty="0" smtClean="0">
                              <a:solidFill>
                                <a:srgbClr val="F89387"/>
                              </a:solidFill>
                              <a:latin typeface="Cambria Math" panose="02040503050406030204" pitchFamily="18" charset="0"/>
                            </a:rPr>
                            <m:t>𝟏</m:t>
                          </m:r>
                          <m:r>
                            <a:rPr lang="en-US" sz="4400" b="1" i="0" dirty="0" smtClean="0">
                              <a:solidFill>
                                <a:srgbClr val="F89387"/>
                              </a:solidFill>
                              <a:latin typeface="Cambria Math" panose="02040503050406030204" pitchFamily="18" charset="0"/>
                            </a:rPr>
                            <m:t>,</m:t>
                          </m:r>
                          <m:r>
                            <a:rPr lang="en-US" sz="4400" b="1" i="0" dirty="0" smtClean="0">
                              <a:solidFill>
                                <a:srgbClr val="F89387"/>
                              </a:solidFill>
                              <a:latin typeface="Cambria Math" panose="02040503050406030204" pitchFamily="18" charset="0"/>
                            </a:rPr>
                            <m:t>𝟎𝟎𝟎</m:t>
                          </m:r>
                        </m:num>
                        <m:den>
                          <m:r>
                            <a:rPr lang="en-US" sz="4400" b="1" i="0" dirty="0" smtClean="0">
                              <a:solidFill>
                                <a:srgbClr val="00B050"/>
                              </a:solidFill>
                              <a:latin typeface="Cambria Math" panose="02040503050406030204" pitchFamily="18" charset="0"/>
                            </a:rPr>
                            <m:t>𝟓</m:t>
                          </m:r>
                        </m:den>
                      </m:f>
                      <m:r>
                        <a:rPr lang="en-US" sz="4400" b="1" i="0" dirty="0" smtClean="0">
                          <a:solidFill>
                            <a:sysClr val="windowText" lastClr="000000"/>
                          </a:solidFill>
                          <a:latin typeface="Cambria Math" panose="02040503050406030204" pitchFamily="18" charset="0"/>
                        </a:rPr>
                        <m:t>=</m:t>
                      </m:r>
                      <m:f>
                        <m:fPr>
                          <m:ctrlPr>
                            <a:rPr lang="en-US" sz="4400" b="1" i="1" dirty="0" smtClean="0">
                              <a:solidFill>
                                <a:sysClr val="windowText" lastClr="000000"/>
                              </a:solidFill>
                              <a:latin typeface="Cambria Math" panose="02040503050406030204" pitchFamily="18" charset="0"/>
                            </a:rPr>
                          </m:ctrlPr>
                        </m:fPr>
                        <m:num>
                          <m:r>
                            <a:rPr lang="en-US" sz="4400" b="1" i="0" dirty="0" smtClean="0">
                              <a:solidFill>
                                <a:sysClr val="windowText" lastClr="000000"/>
                              </a:solidFill>
                              <a:latin typeface="Cambria Math" panose="02040503050406030204" pitchFamily="18" charset="0"/>
                            </a:rPr>
                            <m:t>𝟏𝟐</m:t>
                          </m:r>
                          <m:r>
                            <a:rPr lang="en-US" sz="4400" b="1" i="0" dirty="0" smtClean="0">
                              <a:solidFill>
                                <a:sysClr val="windowText" lastClr="000000"/>
                              </a:solidFill>
                              <a:latin typeface="Cambria Math" panose="02040503050406030204" pitchFamily="18" charset="0"/>
                            </a:rPr>
                            <m:t>,</m:t>
                          </m:r>
                          <m:r>
                            <a:rPr lang="en-US" sz="4400" b="1" i="0" dirty="0" smtClean="0">
                              <a:solidFill>
                                <a:sysClr val="windowText" lastClr="000000"/>
                              </a:solidFill>
                              <a:latin typeface="Cambria Math" panose="02040503050406030204" pitchFamily="18" charset="0"/>
                            </a:rPr>
                            <m:t>𝟎𝟎𝟎</m:t>
                          </m:r>
                        </m:num>
                        <m:den>
                          <m:r>
                            <a:rPr lang="en-US" sz="4400" b="1" i="0" dirty="0" smtClean="0">
                              <a:solidFill>
                                <a:sysClr val="windowText" lastClr="000000"/>
                              </a:solidFill>
                              <a:latin typeface="Cambria Math" panose="02040503050406030204" pitchFamily="18" charset="0"/>
                            </a:rPr>
                            <m:t>𝟓</m:t>
                          </m:r>
                        </m:den>
                      </m:f>
                      <m:r>
                        <a:rPr lang="en-US" sz="4400" b="1" dirty="0">
                          <a:solidFill>
                            <a:sysClr val="windowText" lastClr="000000"/>
                          </a:solidFill>
                          <a:latin typeface="Cambria Math" panose="02040503050406030204" pitchFamily="18" charset="0"/>
                        </a:rPr>
                        <m:t>=€</m:t>
                      </m:r>
                      <m:r>
                        <a:rPr lang="en-US" sz="4400" b="1" dirty="0">
                          <a:solidFill>
                            <a:sysClr val="windowText" lastClr="000000"/>
                          </a:solidFill>
                          <a:latin typeface="Cambria Math" panose="02040503050406030204" pitchFamily="18" charset="0"/>
                        </a:rPr>
                        <m:t>𝟐</m:t>
                      </m:r>
                      <m:r>
                        <a:rPr lang="en-US" sz="4400" b="1" dirty="0">
                          <a:solidFill>
                            <a:sysClr val="windowText" lastClr="000000"/>
                          </a:solidFill>
                          <a:latin typeface="Cambria Math" panose="02040503050406030204" pitchFamily="18" charset="0"/>
                        </a:rPr>
                        <m:t>,</m:t>
                      </m:r>
                      <m:r>
                        <a:rPr lang="en-US" sz="4400" b="1" dirty="0">
                          <a:solidFill>
                            <a:sysClr val="windowText" lastClr="000000"/>
                          </a:solidFill>
                          <a:latin typeface="Cambria Math" panose="02040503050406030204" pitchFamily="18" charset="0"/>
                        </a:rPr>
                        <m:t>𝟒𝟎𝟎</m:t>
                      </m:r>
                    </m:oMath>
                  </m:oMathPara>
                </a14:m>
                <a:endParaRPr lang="en-US" sz="4400" b="1" dirty="0">
                  <a:solidFill>
                    <a:sysClr val="windowText" lastClr="000000"/>
                  </a:solidFill>
                </a:endParaRPr>
              </a:p>
            </p:txBody>
          </p:sp>
        </mc:Choice>
        <mc:Fallback xmlns="">
          <p:sp>
            <p:nvSpPr>
              <p:cNvPr id="7" name="Rectangle 6">
                <a:extLst>
                  <a:ext uri="{FF2B5EF4-FFF2-40B4-BE49-F238E27FC236}">
                    <a16:creationId xmlns:a16="http://schemas.microsoft.com/office/drawing/2014/main" id="{50939B18-A9AE-433A-95F7-BAFF3397621C}"/>
                  </a:ext>
                </a:extLst>
              </p:cNvPr>
              <p:cNvSpPr>
                <a:spLocks noRot="1" noChangeAspect="1" noMove="1" noResize="1" noEditPoints="1" noAdjustHandles="1" noChangeArrowheads="1" noChangeShapeType="1" noTextEdit="1"/>
              </p:cNvSpPr>
              <p:nvPr/>
            </p:nvSpPr>
            <p:spPr>
              <a:xfrm>
                <a:off x="2090057" y="5921829"/>
                <a:ext cx="20769943" cy="1625600"/>
              </a:xfrm>
              <a:prstGeom prst="rect">
                <a:avLst/>
              </a:prstGeom>
              <a:blipFill>
                <a:blip r:embed="rId3"/>
                <a:stretch>
                  <a:fillRect/>
                </a:stretch>
              </a:blipFill>
              <a:ln>
                <a:noFill/>
              </a:ln>
            </p:spPr>
            <p:txBody>
              <a:bodyPr/>
              <a:lstStyle/>
              <a:p>
                <a:r>
                  <a:rPr lang="en-US">
                    <a:noFill/>
                  </a:rPr>
                  <a:t> </a:t>
                </a:r>
              </a:p>
            </p:txBody>
          </p:sp>
        </mc:Fallback>
      </mc:AlternateContent>
      <p:sp>
        <p:nvSpPr>
          <p:cNvPr id="11" name="Rectangle 10">
            <a:extLst>
              <a:ext uri="{FF2B5EF4-FFF2-40B4-BE49-F238E27FC236}">
                <a16:creationId xmlns:a16="http://schemas.microsoft.com/office/drawing/2014/main" id="{AB02F345-DBEA-4B34-9A9D-F8F389F227B9}"/>
              </a:ext>
            </a:extLst>
          </p:cNvPr>
          <p:cNvSpPr/>
          <p:nvPr/>
        </p:nvSpPr>
        <p:spPr>
          <a:xfrm>
            <a:off x="8584244" y="9268863"/>
            <a:ext cx="3353042" cy="1672564"/>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200" dirty="0">
              <a:solidFill>
                <a:sysClr val="windowText" lastClr="000000"/>
              </a:solidFill>
            </a:endParaRPr>
          </a:p>
        </p:txBody>
      </p:sp>
      <p:sp>
        <p:nvSpPr>
          <p:cNvPr id="13" name="Rectangle 12">
            <a:extLst>
              <a:ext uri="{FF2B5EF4-FFF2-40B4-BE49-F238E27FC236}">
                <a16:creationId xmlns:a16="http://schemas.microsoft.com/office/drawing/2014/main" id="{0DF03603-64D6-4B4B-853A-B599930F216D}"/>
              </a:ext>
            </a:extLst>
          </p:cNvPr>
          <p:cNvSpPr/>
          <p:nvPr/>
        </p:nvSpPr>
        <p:spPr>
          <a:xfrm>
            <a:off x="4799404" y="8690081"/>
            <a:ext cx="3353042" cy="2251345"/>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200" dirty="0">
              <a:solidFill>
                <a:sysClr val="windowText" lastClr="000000"/>
              </a:solidFill>
            </a:endParaRPr>
          </a:p>
        </p:txBody>
      </p:sp>
      <p:sp>
        <p:nvSpPr>
          <p:cNvPr id="15" name="Rectangle 14">
            <a:extLst>
              <a:ext uri="{FF2B5EF4-FFF2-40B4-BE49-F238E27FC236}">
                <a16:creationId xmlns:a16="http://schemas.microsoft.com/office/drawing/2014/main" id="{434CFB49-5EB1-4D74-B72A-07C71DA27E7B}"/>
              </a:ext>
            </a:extLst>
          </p:cNvPr>
          <p:cNvSpPr/>
          <p:nvPr/>
        </p:nvSpPr>
        <p:spPr>
          <a:xfrm>
            <a:off x="1014563" y="8112335"/>
            <a:ext cx="3353042" cy="2829092"/>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Depreciable cost</a:t>
            </a:r>
          </a:p>
          <a:p>
            <a:pPr algn="ctr"/>
            <a:r>
              <a:rPr lang="en-US" sz="3200" dirty="0">
                <a:solidFill>
                  <a:sysClr val="windowText" lastClr="000000"/>
                </a:solidFill>
              </a:rPr>
              <a:t>€12,000</a:t>
            </a:r>
          </a:p>
        </p:txBody>
      </p:sp>
      <p:sp>
        <p:nvSpPr>
          <p:cNvPr id="17" name="Rectangle 16">
            <a:extLst>
              <a:ext uri="{FF2B5EF4-FFF2-40B4-BE49-F238E27FC236}">
                <a16:creationId xmlns:a16="http://schemas.microsoft.com/office/drawing/2014/main" id="{041CC0B3-C253-4188-A3DB-CD39054C68C4}"/>
              </a:ext>
            </a:extLst>
          </p:cNvPr>
          <p:cNvSpPr/>
          <p:nvPr/>
        </p:nvSpPr>
        <p:spPr>
          <a:xfrm>
            <a:off x="1014563" y="10941427"/>
            <a:ext cx="3353041" cy="966005"/>
          </a:xfrm>
          <a:prstGeom prst="rect">
            <a:avLst/>
          </a:prstGeom>
          <a:solidFill>
            <a:schemeClr val="accent4"/>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Residual value</a:t>
            </a:r>
          </a:p>
          <a:p>
            <a:pPr algn="ctr"/>
            <a:r>
              <a:rPr lang="en-US" sz="3200" dirty="0">
                <a:solidFill>
                  <a:sysClr val="windowText" lastClr="000000"/>
                </a:solidFill>
              </a:rPr>
              <a:t>€1,000</a:t>
            </a:r>
          </a:p>
        </p:txBody>
      </p:sp>
      <p:sp>
        <p:nvSpPr>
          <p:cNvPr id="19" name="Rectangle 18">
            <a:extLst>
              <a:ext uri="{FF2B5EF4-FFF2-40B4-BE49-F238E27FC236}">
                <a16:creationId xmlns:a16="http://schemas.microsoft.com/office/drawing/2014/main" id="{5961E068-EFE7-40B2-A52D-96C87317D2C8}"/>
              </a:ext>
            </a:extLst>
          </p:cNvPr>
          <p:cNvSpPr/>
          <p:nvPr/>
        </p:nvSpPr>
        <p:spPr>
          <a:xfrm>
            <a:off x="4799404" y="10941427"/>
            <a:ext cx="3353041" cy="966005"/>
          </a:xfrm>
          <a:prstGeom prst="rect">
            <a:avLst/>
          </a:prstGeom>
          <a:solidFill>
            <a:schemeClr val="accent4"/>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Residual value</a:t>
            </a:r>
          </a:p>
          <a:p>
            <a:pPr algn="ctr"/>
            <a:r>
              <a:rPr lang="en-US" sz="3200" dirty="0">
                <a:solidFill>
                  <a:sysClr val="windowText" lastClr="000000"/>
                </a:solidFill>
              </a:rPr>
              <a:t>€1,000</a:t>
            </a:r>
          </a:p>
        </p:txBody>
      </p:sp>
      <p:sp>
        <p:nvSpPr>
          <p:cNvPr id="21" name="Rectangle 20">
            <a:extLst>
              <a:ext uri="{FF2B5EF4-FFF2-40B4-BE49-F238E27FC236}">
                <a16:creationId xmlns:a16="http://schemas.microsoft.com/office/drawing/2014/main" id="{E008B439-F8FF-48D7-BCDC-32035BC09D25}"/>
              </a:ext>
            </a:extLst>
          </p:cNvPr>
          <p:cNvSpPr/>
          <p:nvPr/>
        </p:nvSpPr>
        <p:spPr>
          <a:xfrm>
            <a:off x="4799404" y="8109382"/>
            <a:ext cx="3353042" cy="577747"/>
          </a:xfrm>
          <a:prstGeom prst="rect">
            <a:avLst/>
          </a:prstGeom>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Dep. Exp. = €</a:t>
            </a:r>
            <a:r>
              <a:rPr lang="en-US" altLang="zh-CN" sz="3200" dirty="0">
                <a:solidFill>
                  <a:sysClr val="windowText" lastClr="000000"/>
                </a:solidFill>
              </a:rPr>
              <a:t>2</a:t>
            </a:r>
            <a:r>
              <a:rPr lang="en-US" sz="3200" dirty="0">
                <a:solidFill>
                  <a:sysClr val="windowText" lastClr="000000"/>
                </a:solidFill>
              </a:rPr>
              <a:t>,400</a:t>
            </a:r>
          </a:p>
        </p:txBody>
      </p:sp>
      <p:sp>
        <p:nvSpPr>
          <p:cNvPr id="23" name="Rectangle 22">
            <a:extLst>
              <a:ext uri="{FF2B5EF4-FFF2-40B4-BE49-F238E27FC236}">
                <a16:creationId xmlns:a16="http://schemas.microsoft.com/office/drawing/2014/main" id="{B59A47C1-C524-462D-BCF0-B85FBBB52B0E}"/>
              </a:ext>
            </a:extLst>
          </p:cNvPr>
          <p:cNvSpPr/>
          <p:nvPr/>
        </p:nvSpPr>
        <p:spPr>
          <a:xfrm>
            <a:off x="8584244" y="10941427"/>
            <a:ext cx="3353041" cy="966005"/>
          </a:xfrm>
          <a:prstGeom prst="rect">
            <a:avLst/>
          </a:prstGeom>
          <a:solidFill>
            <a:schemeClr val="accent4"/>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Residual value</a:t>
            </a:r>
          </a:p>
          <a:p>
            <a:pPr algn="ctr"/>
            <a:r>
              <a:rPr lang="en-US" sz="3200" dirty="0">
                <a:solidFill>
                  <a:sysClr val="windowText" lastClr="000000"/>
                </a:solidFill>
              </a:rPr>
              <a:t>€1,000</a:t>
            </a:r>
          </a:p>
        </p:txBody>
      </p:sp>
      <p:sp>
        <p:nvSpPr>
          <p:cNvPr id="25" name="Rectangle 24">
            <a:extLst>
              <a:ext uri="{FF2B5EF4-FFF2-40B4-BE49-F238E27FC236}">
                <a16:creationId xmlns:a16="http://schemas.microsoft.com/office/drawing/2014/main" id="{B21D1CAF-E0D2-4F4D-8942-E6204D163018}"/>
              </a:ext>
            </a:extLst>
          </p:cNvPr>
          <p:cNvSpPr/>
          <p:nvPr/>
        </p:nvSpPr>
        <p:spPr>
          <a:xfrm>
            <a:off x="8584244" y="8691115"/>
            <a:ext cx="3353042" cy="577747"/>
          </a:xfrm>
          <a:prstGeom prst="rect">
            <a:avLst/>
          </a:prstGeom>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Dep. Exp. = €</a:t>
            </a:r>
            <a:r>
              <a:rPr lang="en-US" altLang="zh-CN" sz="3200" dirty="0">
                <a:solidFill>
                  <a:sysClr val="windowText" lastClr="000000"/>
                </a:solidFill>
              </a:rPr>
              <a:t>2</a:t>
            </a:r>
            <a:r>
              <a:rPr lang="en-US" sz="3200" dirty="0">
                <a:solidFill>
                  <a:sysClr val="windowText" lastClr="000000"/>
                </a:solidFill>
              </a:rPr>
              <a:t>,400</a:t>
            </a:r>
          </a:p>
        </p:txBody>
      </p:sp>
      <p:sp>
        <p:nvSpPr>
          <p:cNvPr id="27" name="Rectangle 26">
            <a:extLst>
              <a:ext uri="{FF2B5EF4-FFF2-40B4-BE49-F238E27FC236}">
                <a16:creationId xmlns:a16="http://schemas.microsoft.com/office/drawing/2014/main" id="{A9EC691E-EFB6-4CBA-AD23-7CBDF1A2E1FA}"/>
              </a:ext>
            </a:extLst>
          </p:cNvPr>
          <p:cNvSpPr/>
          <p:nvPr/>
        </p:nvSpPr>
        <p:spPr>
          <a:xfrm>
            <a:off x="12369083" y="9840585"/>
            <a:ext cx="3353042" cy="1100842"/>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200" dirty="0">
              <a:solidFill>
                <a:sysClr val="windowText" lastClr="000000"/>
              </a:solidFill>
            </a:endParaRPr>
          </a:p>
        </p:txBody>
      </p:sp>
      <p:sp>
        <p:nvSpPr>
          <p:cNvPr id="29" name="Rectangle 28">
            <a:extLst>
              <a:ext uri="{FF2B5EF4-FFF2-40B4-BE49-F238E27FC236}">
                <a16:creationId xmlns:a16="http://schemas.microsoft.com/office/drawing/2014/main" id="{CCC83348-A8B4-4871-B9CF-070ADA00DD86}"/>
              </a:ext>
            </a:extLst>
          </p:cNvPr>
          <p:cNvSpPr/>
          <p:nvPr/>
        </p:nvSpPr>
        <p:spPr>
          <a:xfrm>
            <a:off x="12369083" y="10941427"/>
            <a:ext cx="3353041" cy="966005"/>
          </a:xfrm>
          <a:prstGeom prst="rect">
            <a:avLst/>
          </a:prstGeom>
          <a:solidFill>
            <a:schemeClr val="accent4"/>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Residual value</a:t>
            </a:r>
          </a:p>
          <a:p>
            <a:pPr algn="ctr"/>
            <a:r>
              <a:rPr lang="en-US" sz="3200" dirty="0">
                <a:solidFill>
                  <a:sysClr val="windowText" lastClr="000000"/>
                </a:solidFill>
              </a:rPr>
              <a:t>€1,000</a:t>
            </a:r>
          </a:p>
        </p:txBody>
      </p:sp>
      <p:sp>
        <p:nvSpPr>
          <p:cNvPr id="31" name="Rectangle 30">
            <a:extLst>
              <a:ext uri="{FF2B5EF4-FFF2-40B4-BE49-F238E27FC236}">
                <a16:creationId xmlns:a16="http://schemas.microsoft.com/office/drawing/2014/main" id="{85BDE770-5ECE-438C-8AB6-BBA2D04F9D66}"/>
              </a:ext>
            </a:extLst>
          </p:cNvPr>
          <p:cNvSpPr/>
          <p:nvPr/>
        </p:nvSpPr>
        <p:spPr>
          <a:xfrm>
            <a:off x="12369083" y="9262837"/>
            <a:ext cx="3353042" cy="577747"/>
          </a:xfrm>
          <a:prstGeom prst="rect">
            <a:avLst/>
          </a:prstGeom>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Dep. Exp. = €</a:t>
            </a:r>
            <a:r>
              <a:rPr lang="en-US" altLang="zh-CN" sz="3200" dirty="0">
                <a:solidFill>
                  <a:sysClr val="windowText" lastClr="000000"/>
                </a:solidFill>
              </a:rPr>
              <a:t>2</a:t>
            </a:r>
            <a:r>
              <a:rPr lang="en-US" sz="3200" dirty="0">
                <a:solidFill>
                  <a:sysClr val="windowText" lastClr="000000"/>
                </a:solidFill>
              </a:rPr>
              <a:t>,400</a:t>
            </a:r>
          </a:p>
        </p:txBody>
      </p:sp>
      <p:sp>
        <p:nvSpPr>
          <p:cNvPr id="33" name="Rectangle 32">
            <a:extLst>
              <a:ext uri="{FF2B5EF4-FFF2-40B4-BE49-F238E27FC236}">
                <a16:creationId xmlns:a16="http://schemas.microsoft.com/office/drawing/2014/main" id="{69ED491F-476A-4A8A-A56B-634375124F5C}"/>
              </a:ext>
            </a:extLst>
          </p:cNvPr>
          <p:cNvSpPr/>
          <p:nvPr/>
        </p:nvSpPr>
        <p:spPr>
          <a:xfrm>
            <a:off x="16153921" y="10363678"/>
            <a:ext cx="3353042" cy="577748"/>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200" dirty="0">
              <a:solidFill>
                <a:sysClr val="windowText" lastClr="000000"/>
              </a:solidFill>
            </a:endParaRPr>
          </a:p>
        </p:txBody>
      </p:sp>
      <p:sp>
        <p:nvSpPr>
          <p:cNvPr id="35" name="Rectangle 34">
            <a:extLst>
              <a:ext uri="{FF2B5EF4-FFF2-40B4-BE49-F238E27FC236}">
                <a16:creationId xmlns:a16="http://schemas.microsoft.com/office/drawing/2014/main" id="{391431BF-F8A0-41C3-AF2E-FD9DA2E2AADD}"/>
              </a:ext>
            </a:extLst>
          </p:cNvPr>
          <p:cNvSpPr/>
          <p:nvPr/>
        </p:nvSpPr>
        <p:spPr>
          <a:xfrm>
            <a:off x="16153921" y="10941427"/>
            <a:ext cx="3353041" cy="966005"/>
          </a:xfrm>
          <a:prstGeom prst="rect">
            <a:avLst/>
          </a:prstGeom>
          <a:solidFill>
            <a:schemeClr val="accent4"/>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Residual value</a:t>
            </a:r>
          </a:p>
          <a:p>
            <a:pPr algn="ctr"/>
            <a:r>
              <a:rPr lang="en-US" sz="3200" dirty="0">
                <a:solidFill>
                  <a:sysClr val="windowText" lastClr="000000"/>
                </a:solidFill>
              </a:rPr>
              <a:t>€1,000</a:t>
            </a:r>
          </a:p>
        </p:txBody>
      </p:sp>
      <p:sp>
        <p:nvSpPr>
          <p:cNvPr id="37" name="Rectangle 36">
            <a:extLst>
              <a:ext uri="{FF2B5EF4-FFF2-40B4-BE49-F238E27FC236}">
                <a16:creationId xmlns:a16="http://schemas.microsoft.com/office/drawing/2014/main" id="{7458B060-B672-437C-9C75-BD330B6F26EC}"/>
              </a:ext>
            </a:extLst>
          </p:cNvPr>
          <p:cNvSpPr/>
          <p:nvPr/>
        </p:nvSpPr>
        <p:spPr>
          <a:xfrm>
            <a:off x="16153919" y="9776992"/>
            <a:ext cx="3353042" cy="577747"/>
          </a:xfrm>
          <a:prstGeom prst="rect">
            <a:avLst/>
          </a:prstGeom>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Dep. Exp. = €</a:t>
            </a:r>
            <a:r>
              <a:rPr lang="en-US" altLang="zh-CN" sz="3200" dirty="0">
                <a:solidFill>
                  <a:sysClr val="windowText" lastClr="000000"/>
                </a:solidFill>
              </a:rPr>
              <a:t>2</a:t>
            </a:r>
            <a:r>
              <a:rPr lang="en-US" sz="3200" dirty="0">
                <a:solidFill>
                  <a:sysClr val="windowText" lastClr="000000"/>
                </a:solidFill>
              </a:rPr>
              <a:t>,400</a:t>
            </a:r>
          </a:p>
        </p:txBody>
      </p:sp>
      <p:sp>
        <p:nvSpPr>
          <p:cNvPr id="39" name="Rectangle 38">
            <a:extLst>
              <a:ext uri="{FF2B5EF4-FFF2-40B4-BE49-F238E27FC236}">
                <a16:creationId xmlns:a16="http://schemas.microsoft.com/office/drawing/2014/main" id="{6567B0D2-03A6-41B1-BFB9-85A8803789B6}"/>
              </a:ext>
            </a:extLst>
          </p:cNvPr>
          <p:cNvSpPr/>
          <p:nvPr/>
        </p:nvSpPr>
        <p:spPr>
          <a:xfrm>
            <a:off x="19938758" y="10941427"/>
            <a:ext cx="3353041" cy="966005"/>
          </a:xfrm>
          <a:prstGeom prst="rect">
            <a:avLst/>
          </a:prstGeom>
          <a:solidFill>
            <a:schemeClr val="accent4"/>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Residual value</a:t>
            </a:r>
          </a:p>
          <a:p>
            <a:pPr algn="ctr"/>
            <a:r>
              <a:rPr lang="en-US" sz="3200" dirty="0">
                <a:solidFill>
                  <a:sysClr val="windowText" lastClr="000000"/>
                </a:solidFill>
              </a:rPr>
              <a:t>€1,000</a:t>
            </a:r>
          </a:p>
        </p:txBody>
      </p:sp>
      <p:sp>
        <p:nvSpPr>
          <p:cNvPr id="41" name="Rectangle 40">
            <a:extLst>
              <a:ext uri="{FF2B5EF4-FFF2-40B4-BE49-F238E27FC236}">
                <a16:creationId xmlns:a16="http://schemas.microsoft.com/office/drawing/2014/main" id="{A435BFE8-4E57-4B52-8E58-995F9280D20A}"/>
              </a:ext>
            </a:extLst>
          </p:cNvPr>
          <p:cNvSpPr/>
          <p:nvPr/>
        </p:nvSpPr>
        <p:spPr>
          <a:xfrm>
            <a:off x="19938758" y="10362578"/>
            <a:ext cx="3353042" cy="577747"/>
          </a:xfrm>
          <a:prstGeom prst="rect">
            <a:avLst/>
          </a:prstGeom>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Dep. Exp. = €</a:t>
            </a:r>
            <a:r>
              <a:rPr lang="en-US" altLang="zh-CN" sz="3200" dirty="0">
                <a:solidFill>
                  <a:sysClr val="windowText" lastClr="000000"/>
                </a:solidFill>
              </a:rPr>
              <a:t>2</a:t>
            </a:r>
            <a:r>
              <a:rPr lang="en-US" sz="3200" dirty="0">
                <a:solidFill>
                  <a:sysClr val="windowText" lastClr="000000"/>
                </a:solidFill>
              </a:rPr>
              <a:t>,400</a:t>
            </a:r>
          </a:p>
        </p:txBody>
      </p:sp>
      <p:sp>
        <p:nvSpPr>
          <p:cNvPr id="43" name="Rectangle 42">
            <a:extLst>
              <a:ext uri="{FF2B5EF4-FFF2-40B4-BE49-F238E27FC236}">
                <a16:creationId xmlns:a16="http://schemas.microsoft.com/office/drawing/2014/main" id="{6A8A21A5-5B59-4F0A-8D13-F71979903552}"/>
              </a:ext>
            </a:extLst>
          </p:cNvPr>
          <p:cNvSpPr/>
          <p:nvPr/>
        </p:nvSpPr>
        <p:spPr>
          <a:xfrm>
            <a:off x="16475696" y="8090950"/>
            <a:ext cx="6816104" cy="1200329"/>
          </a:xfrm>
          <a:prstGeom prst="rect">
            <a:avLst/>
          </a:prstGeom>
          <a:solidFill>
            <a:schemeClr val="accent4">
              <a:lumMod val="90000"/>
            </a:schemeClr>
          </a:solidFill>
        </p:spPr>
        <p:txBody>
          <a:bodyPr wrap="square">
            <a:spAutoFit/>
          </a:bodyPr>
          <a:lstStyle/>
          <a:p>
            <a:r>
              <a:rPr lang="en-US" dirty="0">
                <a:solidFill>
                  <a:schemeClr val="tx2"/>
                </a:solidFill>
              </a:rPr>
              <a:t>Dr. Dep. Exp</a:t>
            </a:r>
            <a:r>
              <a:rPr lang="en-US" altLang="zh-CN" dirty="0">
                <a:solidFill>
                  <a:schemeClr val="tx2"/>
                </a:solidFill>
              </a:rPr>
              <a:t>ense</a:t>
            </a:r>
            <a:r>
              <a:rPr lang="en-US" dirty="0">
                <a:solidFill>
                  <a:schemeClr val="tx2"/>
                </a:solidFill>
              </a:rPr>
              <a:t> 	        </a:t>
            </a:r>
            <a:r>
              <a:rPr lang="en-US" altLang="zh-CN" dirty="0">
                <a:solidFill>
                  <a:schemeClr val="tx2"/>
                </a:solidFill>
              </a:rPr>
              <a:t>2</a:t>
            </a:r>
            <a:r>
              <a:rPr lang="en-US" dirty="0">
                <a:solidFill>
                  <a:schemeClr val="tx2"/>
                </a:solidFill>
              </a:rPr>
              <a:t>,400</a:t>
            </a:r>
          </a:p>
          <a:p>
            <a:r>
              <a:rPr lang="en-US" dirty="0">
                <a:solidFill>
                  <a:schemeClr val="tx2"/>
                </a:solidFill>
              </a:rPr>
              <a:t>       Cr. Accumulated Dep. 	 </a:t>
            </a:r>
            <a:r>
              <a:rPr lang="en-US" altLang="zh-CN" dirty="0">
                <a:solidFill>
                  <a:schemeClr val="tx2"/>
                </a:solidFill>
              </a:rPr>
              <a:t>2</a:t>
            </a:r>
            <a:r>
              <a:rPr lang="en-US" dirty="0">
                <a:solidFill>
                  <a:schemeClr val="tx2"/>
                </a:solidFill>
              </a:rPr>
              <a:t>,400</a:t>
            </a:r>
          </a:p>
        </p:txBody>
      </p:sp>
      <p:sp>
        <p:nvSpPr>
          <p:cNvPr id="45" name="Rectangle 44">
            <a:extLst>
              <a:ext uri="{FF2B5EF4-FFF2-40B4-BE49-F238E27FC236}">
                <a16:creationId xmlns:a16="http://schemas.microsoft.com/office/drawing/2014/main" id="{CB6D6F3D-A885-4A57-9E15-1CACE2BC7B0B}"/>
              </a:ext>
            </a:extLst>
          </p:cNvPr>
          <p:cNvSpPr/>
          <p:nvPr/>
        </p:nvSpPr>
        <p:spPr>
          <a:xfrm>
            <a:off x="5813467" y="11892689"/>
            <a:ext cx="1324914" cy="646331"/>
          </a:xfrm>
          <a:prstGeom prst="rect">
            <a:avLst/>
          </a:prstGeom>
        </p:spPr>
        <p:txBody>
          <a:bodyPr wrap="none">
            <a:spAutoFit/>
          </a:bodyPr>
          <a:lstStyle/>
          <a:p>
            <a:pPr algn="ctr"/>
            <a:r>
              <a:rPr lang="en-US" dirty="0">
                <a:solidFill>
                  <a:schemeClr val="tx2"/>
                </a:solidFill>
              </a:rPr>
              <a:t>Year 1</a:t>
            </a:r>
          </a:p>
        </p:txBody>
      </p:sp>
      <p:sp>
        <p:nvSpPr>
          <p:cNvPr id="47" name="Rectangle 46">
            <a:extLst>
              <a:ext uri="{FF2B5EF4-FFF2-40B4-BE49-F238E27FC236}">
                <a16:creationId xmlns:a16="http://schemas.microsoft.com/office/drawing/2014/main" id="{CBED8376-CABD-44A7-8F43-C491C511A5FB}"/>
              </a:ext>
            </a:extLst>
          </p:cNvPr>
          <p:cNvSpPr/>
          <p:nvPr/>
        </p:nvSpPr>
        <p:spPr>
          <a:xfrm>
            <a:off x="9598305" y="11892689"/>
            <a:ext cx="1324914" cy="646331"/>
          </a:xfrm>
          <a:prstGeom prst="rect">
            <a:avLst/>
          </a:prstGeom>
        </p:spPr>
        <p:txBody>
          <a:bodyPr wrap="none">
            <a:spAutoFit/>
          </a:bodyPr>
          <a:lstStyle/>
          <a:p>
            <a:pPr algn="ctr"/>
            <a:r>
              <a:rPr lang="en-US" dirty="0">
                <a:solidFill>
                  <a:schemeClr val="tx2"/>
                </a:solidFill>
              </a:rPr>
              <a:t>Year 2</a:t>
            </a:r>
          </a:p>
        </p:txBody>
      </p:sp>
      <p:sp>
        <p:nvSpPr>
          <p:cNvPr id="49" name="Rectangle 48">
            <a:extLst>
              <a:ext uri="{FF2B5EF4-FFF2-40B4-BE49-F238E27FC236}">
                <a16:creationId xmlns:a16="http://schemas.microsoft.com/office/drawing/2014/main" id="{764E48B8-4B3D-45ED-A015-1E639E967E63}"/>
              </a:ext>
            </a:extLst>
          </p:cNvPr>
          <p:cNvSpPr/>
          <p:nvPr/>
        </p:nvSpPr>
        <p:spPr>
          <a:xfrm>
            <a:off x="13383143" y="11892689"/>
            <a:ext cx="1324914" cy="646331"/>
          </a:xfrm>
          <a:prstGeom prst="rect">
            <a:avLst/>
          </a:prstGeom>
        </p:spPr>
        <p:txBody>
          <a:bodyPr wrap="none">
            <a:spAutoFit/>
          </a:bodyPr>
          <a:lstStyle/>
          <a:p>
            <a:pPr algn="ctr"/>
            <a:r>
              <a:rPr lang="en-US" dirty="0">
                <a:solidFill>
                  <a:schemeClr val="tx2"/>
                </a:solidFill>
              </a:rPr>
              <a:t>Year </a:t>
            </a:r>
            <a:r>
              <a:rPr lang="en-US" altLang="zh-CN" dirty="0">
                <a:solidFill>
                  <a:schemeClr val="tx2"/>
                </a:solidFill>
              </a:rPr>
              <a:t>3</a:t>
            </a:r>
            <a:endParaRPr lang="en-US" dirty="0">
              <a:solidFill>
                <a:schemeClr val="tx2"/>
              </a:solidFill>
            </a:endParaRPr>
          </a:p>
        </p:txBody>
      </p:sp>
      <p:sp>
        <p:nvSpPr>
          <p:cNvPr id="51" name="Rectangle 50">
            <a:extLst>
              <a:ext uri="{FF2B5EF4-FFF2-40B4-BE49-F238E27FC236}">
                <a16:creationId xmlns:a16="http://schemas.microsoft.com/office/drawing/2014/main" id="{A14295F4-7FF5-4CC3-A3A5-3BC9E389291D}"/>
              </a:ext>
            </a:extLst>
          </p:cNvPr>
          <p:cNvSpPr/>
          <p:nvPr/>
        </p:nvSpPr>
        <p:spPr>
          <a:xfrm>
            <a:off x="17167981" y="11892689"/>
            <a:ext cx="1324914" cy="646331"/>
          </a:xfrm>
          <a:prstGeom prst="rect">
            <a:avLst/>
          </a:prstGeom>
        </p:spPr>
        <p:txBody>
          <a:bodyPr wrap="none">
            <a:spAutoFit/>
          </a:bodyPr>
          <a:lstStyle/>
          <a:p>
            <a:pPr algn="ctr"/>
            <a:r>
              <a:rPr lang="en-US" dirty="0">
                <a:solidFill>
                  <a:schemeClr val="tx2"/>
                </a:solidFill>
              </a:rPr>
              <a:t>Year </a:t>
            </a:r>
            <a:r>
              <a:rPr lang="en-US" altLang="zh-CN" dirty="0">
                <a:solidFill>
                  <a:schemeClr val="tx2"/>
                </a:solidFill>
              </a:rPr>
              <a:t>4</a:t>
            </a:r>
            <a:endParaRPr lang="en-US" dirty="0">
              <a:solidFill>
                <a:schemeClr val="tx2"/>
              </a:solidFill>
            </a:endParaRPr>
          </a:p>
        </p:txBody>
      </p:sp>
      <p:sp>
        <p:nvSpPr>
          <p:cNvPr id="53" name="Rectangle 52">
            <a:extLst>
              <a:ext uri="{FF2B5EF4-FFF2-40B4-BE49-F238E27FC236}">
                <a16:creationId xmlns:a16="http://schemas.microsoft.com/office/drawing/2014/main" id="{2C4BB91A-78A8-4788-A40E-0463FE41396D}"/>
              </a:ext>
            </a:extLst>
          </p:cNvPr>
          <p:cNvSpPr/>
          <p:nvPr/>
        </p:nvSpPr>
        <p:spPr>
          <a:xfrm>
            <a:off x="20952819" y="11892689"/>
            <a:ext cx="1324914" cy="646331"/>
          </a:xfrm>
          <a:prstGeom prst="rect">
            <a:avLst/>
          </a:prstGeom>
        </p:spPr>
        <p:txBody>
          <a:bodyPr wrap="none">
            <a:spAutoFit/>
          </a:bodyPr>
          <a:lstStyle/>
          <a:p>
            <a:pPr algn="ctr"/>
            <a:r>
              <a:rPr lang="en-US" dirty="0">
                <a:solidFill>
                  <a:schemeClr val="tx2"/>
                </a:solidFill>
              </a:rPr>
              <a:t>Year </a:t>
            </a:r>
            <a:r>
              <a:rPr lang="en-US" altLang="zh-CN" dirty="0">
                <a:solidFill>
                  <a:schemeClr val="tx2"/>
                </a:solidFill>
              </a:rPr>
              <a:t>5</a:t>
            </a:r>
            <a:endParaRPr lang="en-US" dirty="0">
              <a:solidFill>
                <a:schemeClr val="tx2"/>
              </a:solidFill>
            </a:endParaRPr>
          </a:p>
        </p:txBody>
      </p:sp>
      <p:sp>
        <p:nvSpPr>
          <p:cNvPr id="54" name="Footer Placeholder 53">
            <a:extLst>
              <a:ext uri="{FF2B5EF4-FFF2-40B4-BE49-F238E27FC236}">
                <a16:creationId xmlns:a16="http://schemas.microsoft.com/office/drawing/2014/main" id="{AEC661C1-EE0A-49F0-817E-70B368D7AE62}"/>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55" name="Slide Number Placeholder 54">
            <a:extLst>
              <a:ext uri="{FF2B5EF4-FFF2-40B4-BE49-F238E27FC236}">
                <a16:creationId xmlns:a16="http://schemas.microsoft.com/office/drawing/2014/main" id="{5D36FCFF-AFCE-4F77-9E8E-501A4AFC6720}"/>
              </a:ext>
            </a:extLst>
          </p:cNvPr>
          <p:cNvSpPr>
            <a:spLocks noGrp="1"/>
          </p:cNvSpPr>
          <p:nvPr>
            <p:ph type="sldNum" sz="quarter" idx="12"/>
          </p:nvPr>
        </p:nvSpPr>
        <p:spPr/>
        <p:txBody>
          <a:bodyPr/>
          <a:lstStyle/>
          <a:p>
            <a:fld id="{EBE3AD81-3AD4-9C46-856E-C08CF1183C60}" type="slidenum">
              <a:rPr lang="en-US" smtClean="0"/>
              <a:pPr/>
              <a:t>20</a:t>
            </a:fld>
            <a:endParaRPr lang="en-US" dirty="0"/>
          </a:p>
        </p:txBody>
      </p:sp>
    </p:spTree>
    <p:extLst>
      <p:ext uri="{BB962C8B-B14F-4D97-AF65-F5344CB8AC3E}">
        <p14:creationId xmlns:p14="http://schemas.microsoft.com/office/powerpoint/2010/main" val="1934817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88671-AFA3-4218-8E45-E7031C7ED42B}"/>
              </a:ext>
            </a:extLst>
          </p:cNvPr>
          <p:cNvSpPr>
            <a:spLocks noGrp="1"/>
          </p:cNvSpPr>
          <p:nvPr>
            <p:ph type="title"/>
          </p:nvPr>
        </p:nvSpPr>
        <p:spPr/>
        <p:txBody>
          <a:bodyPr>
            <a:normAutofit/>
          </a:bodyPr>
          <a:lstStyle/>
          <a:p>
            <a:r>
              <a:rPr lang="en-US" dirty="0"/>
              <a:t>Straight-Line Method (cont’d)</a:t>
            </a:r>
          </a:p>
        </p:txBody>
      </p:sp>
      <p:sp>
        <p:nvSpPr>
          <p:cNvPr id="3" name="Content Placeholder 2">
            <a:extLst>
              <a:ext uri="{FF2B5EF4-FFF2-40B4-BE49-F238E27FC236}">
                <a16:creationId xmlns:a16="http://schemas.microsoft.com/office/drawing/2014/main" id="{B4935F35-9D80-4A0F-8125-9C24D1A259A5}"/>
              </a:ext>
            </a:extLst>
          </p:cNvPr>
          <p:cNvSpPr>
            <a:spLocks noGrp="1"/>
          </p:cNvSpPr>
          <p:nvPr>
            <p:ph sz="quarter" idx="13"/>
          </p:nvPr>
        </p:nvSpPr>
        <p:spPr/>
        <p:txBody>
          <a:bodyPr/>
          <a:lstStyle/>
          <a:p>
            <a:r>
              <a:rPr lang="en-US" b="1" dirty="0"/>
              <a:t>Depreciation schedule</a:t>
            </a:r>
          </a:p>
        </p:txBody>
      </p:sp>
      <p:pic>
        <p:nvPicPr>
          <p:cNvPr id="5" name="Picture 4">
            <a:extLst>
              <a:ext uri="{FF2B5EF4-FFF2-40B4-BE49-F238E27FC236}">
                <a16:creationId xmlns:a16="http://schemas.microsoft.com/office/drawing/2014/main" id="{F0E99655-162F-4091-A5C9-84308D20C3EC}"/>
              </a:ext>
            </a:extLst>
          </p:cNvPr>
          <p:cNvPicPr>
            <a:picLocks noChangeAspect="1"/>
          </p:cNvPicPr>
          <p:nvPr/>
        </p:nvPicPr>
        <p:blipFill>
          <a:blip r:embed="rId2"/>
          <a:stretch>
            <a:fillRect/>
          </a:stretch>
        </p:blipFill>
        <p:spPr>
          <a:xfrm>
            <a:off x="1038225" y="4189960"/>
            <a:ext cx="22301200" cy="8571275"/>
          </a:xfrm>
          <a:prstGeom prst="rect">
            <a:avLst/>
          </a:prstGeom>
        </p:spPr>
      </p:pic>
      <p:cxnSp>
        <p:nvCxnSpPr>
          <p:cNvPr id="8" name="Straight Connector 7">
            <a:extLst>
              <a:ext uri="{FF2B5EF4-FFF2-40B4-BE49-F238E27FC236}">
                <a16:creationId xmlns:a16="http://schemas.microsoft.com/office/drawing/2014/main" id="{6394C991-32A0-42E0-969A-42A19AE02A54}"/>
              </a:ext>
            </a:extLst>
          </p:cNvPr>
          <p:cNvCxnSpPr>
            <a:cxnSpLocks/>
          </p:cNvCxnSpPr>
          <p:nvPr/>
        </p:nvCxnSpPr>
        <p:spPr>
          <a:xfrm>
            <a:off x="16408456" y="1233549"/>
            <a:ext cx="5816531" cy="213880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5A0ED4-3259-4A8D-85A2-6A17FE105979}"/>
              </a:ext>
            </a:extLst>
          </p:cNvPr>
          <p:cNvGrpSpPr/>
          <p:nvPr/>
        </p:nvGrpSpPr>
        <p:grpSpPr>
          <a:xfrm>
            <a:off x="16093690" y="453538"/>
            <a:ext cx="7198110" cy="3800574"/>
            <a:chOff x="3190739" y="8566845"/>
            <a:chExt cx="20220246" cy="5597072"/>
          </a:xfrm>
        </p:grpSpPr>
        <p:cxnSp>
          <p:nvCxnSpPr>
            <p:cNvPr id="10" name="Straight Arrow Connector 9">
              <a:extLst>
                <a:ext uri="{FF2B5EF4-FFF2-40B4-BE49-F238E27FC236}">
                  <a16:creationId xmlns:a16="http://schemas.microsoft.com/office/drawing/2014/main" id="{96D9C839-E460-41D4-903F-F974A1A605AD}"/>
                </a:ext>
              </a:extLst>
            </p:cNvPr>
            <p:cNvCxnSpPr>
              <a:cxnSpLocks/>
            </p:cNvCxnSpPr>
            <p:nvPr/>
          </p:nvCxnSpPr>
          <p:spPr>
            <a:xfrm>
              <a:off x="3190739" y="13483977"/>
              <a:ext cx="20220246"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A67C234-E427-49B0-97F1-722C1C395C0F}"/>
                </a:ext>
              </a:extLst>
            </p:cNvPr>
            <p:cNvCxnSpPr>
              <a:cxnSpLocks/>
            </p:cNvCxnSpPr>
            <p:nvPr/>
          </p:nvCxnSpPr>
          <p:spPr>
            <a:xfrm flipV="1">
              <a:off x="3915507" y="8566845"/>
              <a:ext cx="0" cy="5597072"/>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4E62082-A1E7-4367-B723-A30CBA814885}"/>
                </a:ext>
              </a:extLst>
            </p:cNvPr>
            <p:cNvSpPr/>
            <p:nvPr/>
          </p:nvSpPr>
          <p:spPr>
            <a:xfrm>
              <a:off x="3634819" y="9569202"/>
              <a:ext cx="526207" cy="268162"/>
            </a:xfrm>
            <a:prstGeom prst="ellipse">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9798083-031E-4AC3-A440-4EA92E89022E}"/>
                </a:ext>
              </a:extLst>
            </p:cNvPr>
            <p:cNvSpPr/>
            <p:nvPr/>
          </p:nvSpPr>
          <p:spPr>
            <a:xfrm>
              <a:off x="20423210" y="12813804"/>
              <a:ext cx="526207" cy="268162"/>
            </a:xfrm>
            <a:prstGeom prst="ellipse">
              <a:avLst/>
            </a:prstGeom>
            <a:solidFill>
              <a:schemeClr val="bg1"/>
            </a:solidFill>
            <a:ln w="7620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EE3E000B-C96C-45F7-929D-1C0B3080191B}"/>
              </a:ext>
            </a:extLst>
          </p:cNvPr>
          <p:cNvSpPr txBox="1"/>
          <p:nvPr/>
        </p:nvSpPr>
        <p:spPr>
          <a:xfrm>
            <a:off x="17967953" y="1134167"/>
            <a:ext cx="4023942" cy="646331"/>
          </a:xfrm>
          <a:prstGeom prst="rect">
            <a:avLst/>
          </a:prstGeom>
          <a:noFill/>
        </p:spPr>
        <p:txBody>
          <a:bodyPr wrap="square">
            <a:spAutoFit/>
          </a:bodyPr>
          <a:lstStyle/>
          <a:p>
            <a:r>
              <a:rPr lang="en-US" dirty="0">
                <a:solidFill>
                  <a:schemeClr val="tx2"/>
                </a:solidFill>
              </a:rPr>
              <a:t>Straight-line method</a:t>
            </a:r>
          </a:p>
        </p:txBody>
      </p:sp>
      <p:sp>
        <p:nvSpPr>
          <p:cNvPr id="15" name="Footer Placeholder 14">
            <a:extLst>
              <a:ext uri="{FF2B5EF4-FFF2-40B4-BE49-F238E27FC236}">
                <a16:creationId xmlns:a16="http://schemas.microsoft.com/office/drawing/2014/main" id="{A5ED3A35-D5A6-4107-B7E4-33809B8183A0}"/>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16" name="Slide Number Placeholder 15">
            <a:extLst>
              <a:ext uri="{FF2B5EF4-FFF2-40B4-BE49-F238E27FC236}">
                <a16:creationId xmlns:a16="http://schemas.microsoft.com/office/drawing/2014/main" id="{6C842E7F-62C5-4CBE-82E8-3BDC0B9B4F60}"/>
              </a:ext>
            </a:extLst>
          </p:cNvPr>
          <p:cNvSpPr>
            <a:spLocks noGrp="1"/>
          </p:cNvSpPr>
          <p:nvPr>
            <p:ph type="sldNum" sz="quarter" idx="12"/>
          </p:nvPr>
        </p:nvSpPr>
        <p:spPr/>
        <p:txBody>
          <a:bodyPr/>
          <a:lstStyle/>
          <a:p>
            <a:fld id="{EBE3AD81-3AD4-9C46-856E-C08CF1183C60}" type="slidenum">
              <a:rPr lang="en-US" smtClean="0"/>
              <a:pPr/>
              <a:t>21</a:t>
            </a:fld>
            <a:endParaRPr lang="en-US" dirty="0"/>
          </a:p>
        </p:txBody>
      </p:sp>
    </p:spTree>
    <p:extLst>
      <p:ext uri="{BB962C8B-B14F-4D97-AF65-F5344CB8AC3E}">
        <p14:creationId xmlns:p14="http://schemas.microsoft.com/office/powerpoint/2010/main" val="380673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FC32B-D91F-4BFB-B226-E839A9D665F5}"/>
              </a:ext>
            </a:extLst>
          </p:cNvPr>
          <p:cNvSpPr>
            <a:spLocks noGrp="1"/>
          </p:cNvSpPr>
          <p:nvPr>
            <p:ph type="title"/>
          </p:nvPr>
        </p:nvSpPr>
        <p:spPr/>
        <p:txBody>
          <a:bodyPr/>
          <a:lstStyle/>
          <a:p>
            <a:r>
              <a:rPr lang="en-US" dirty="0"/>
              <a:t>Straight-Line Method (cont’d)</a:t>
            </a:r>
          </a:p>
        </p:txBody>
      </p:sp>
      <p:sp>
        <p:nvSpPr>
          <p:cNvPr id="3" name="Content Placeholder 2">
            <a:extLst>
              <a:ext uri="{FF2B5EF4-FFF2-40B4-BE49-F238E27FC236}">
                <a16:creationId xmlns:a16="http://schemas.microsoft.com/office/drawing/2014/main" id="{E4F7B585-AD36-43AA-9497-4F98D06B4760}"/>
              </a:ext>
            </a:extLst>
          </p:cNvPr>
          <p:cNvSpPr>
            <a:spLocks noGrp="1"/>
          </p:cNvSpPr>
          <p:nvPr>
            <p:ph sz="quarter" idx="13"/>
          </p:nvPr>
        </p:nvSpPr>
        <p:spPr/>
        <p:txBody>
          <a:bodyPr/>
          <a:lstStyle/>
          <a:p>
            <a:r>
              <a:rPr lang="en-US" b="1" dirty="0"/>
              <a:t>Partial-Year Depreciation</a:t>
            </a:r>
          </a:p>
          <a:p>
            <a:pPr lvl="1"/>
            <a:r>
              <a:rPr lang="en-US" dirty="0"/>
              <a:t>Assume the delivery truck was </a:t>
            </a:r>
            <a:r>
              <a:rPr lang="en-US" dirty="0">
                <a:solidFill>
                  <a:srgbClr val="C00000"/>
                </a:solidFill>
              </a:rPr>
              <a:t>purchased on April 1, 2020</a:t>
            </a:r>
            <a:endParaRPr lang="en-US" dirty="0"/>
          </a:p>
          <a:p>
            <a:pPr lvl="1"/>
            <a:r>
              <a:rPr lang="en-US" dirty="0"/>
              <a:t>it is necessary to prorate the annual depreciation on a time basis</a:t>
            </a:r>
          </a:p>
          <a:p>
            <a:pPr lvl="1"/>
            <a:endParaRPr lang="en-US" dirty="0"/>
          </a:p>
        </p:txBody>
      </p:sp>
      <p:graphicFrame>
        <p:nvGraphicFramePr>
          <p:cNvPr id="8" name="Table 7" descr="Table is accessible to screenreaders">
            <a:extLst>
              <a:ext uri="{FF2B5EF4-FFF2-40B4-BE49-F238E27FC236}">
                <a16:creationId xmlns:a16="http://schemas.microsoft.com/office/drawing/2014/main" id="{9C8C7284-06E0-43BE-AC00-5DA7C00F133F}"/>
              </a:ext>
            </a:extLst>
          </p:cNvPr>
          <p:cNvGraphicFramePr>
            <a:graphicFrameLocks noGrp="1"/>
          </p:cNvGraphicFramePr>
          <p:nvPr>
            <p:extLst>
              <p:ext uri="{D42A27DB-BD31-4B8C-83A1-F6EECF244321}">
                <p14:modId xmlns:p14="http://schemas.microsoft.com/office/powerpoint/2010/main" val="2194805730"/>
              </p:ext>
            </p:extLst>
          </p:nvPr>
        </p:nvGraphicFramePr>
        <p:xfrm>
          <a:off x="1340888" y="4807058"/>
          <a:ext cx="21967481" cy="840854"/>
        </p:xfrm>
        <a:graphic>
          <a:graphicData uri="http://schemas.openxmlformats.org/drawingml/2006/table">
            <a:tbl>
              <a:tblPr firstRow="1" bandRow="1"/>
              <a:tblGrid>
                <a:gridCol w="2179479">
                  <a:extLst>
                    <a:ext uri="{9D8B030D-6E8A-4147-A177-3AD203B41FA5}">
                      <a16:colId xmlns:a16="http://schemas.microsoft.com/office/drawing/2014/main" val="20000"/>
                    </a:ext>
                  </a:extLst>
                </a:gridCol>
                <a:gridCol w="7519398">
                  <a:extLst>
                    <a:ext uri="{9D8B030D-6E8A-4147-A177-3AD203B41FA5}">
                      <a16:colId xmlns:a16="http://schemas.microsoft.com/office/drawing/2014/main" val="20001"/>
                    </a:ext>
                  </a:extLst>
                </a:gridCol>
                <a:gridCol w="1014324">
                  <a:extLst>
                    <a:ext uri="{9D8B030D-6E8A-4147-A177-3AD203B41FA5}">
                      <a16:colId xmlns:a16="http://schemas.microsoft.com/office/drawing/2014/main" val="20002"/>
                    </a:ext>
                  </a:extLst>
                </a:gridCol>
                <a:gridCol w="4832349">
                  <a:extLst>
                    <a:ext uri="{9D8B030D-6E8A-4147-A177-3AD203B41FA5}">
                      <a16:colId xmlns:a16="http://schemas.microsoft.com/office/drawing/2014/main" val="20003"/>
                    </a:ext>
                  </a:extLst>
                </a:gridCol>
                <a:gridCol w="6421931">
                  <a:extLst>
                    <a:ext uri="{9D8B030D-6E8A-4147-A177-3AD203B41FA5}">
                      <a16:colId xmlns:a16="http://schemas.microsoft.com/office/drawing/2014/main" val="20004"/>
                    </a:ext>
                  </a:extLst>
                </a:gridCol>
              </a:tblGrid>
              <a:tr h="840854">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endParaRPr lang="en-US" sz="4000" dirty="0">
                        <a:solidFill>
                          <a:schemeClr val="tx2"/>
                        </a:solidFill>
                      </a:endParaRP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Computations</a:t>
                      </a:r>
                    </a:p>
                  </a:txBody>
                  <a:tcPr anchor="b">
                    <a:lnL w="12700" cmpd="sng">
                      <a:solidFill>
                        <a:srgbClr val="FFFFFF"/>
                      </a:solidFill>
                    </a:lnL>
                    <a:lnR w="12700" cmpd="sng">
                      <a:solidFill>
                        <a:srgbClr val="FFFFFF"/>
                      </a:solidFill>
                    </a:lnR>
                    <a:lnT w="12700" cmpd="sng">
                      <a:solidFill>
                        <a:srgbClr val="FFFFFF"/>
                      </a:solid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endParaRPr lang="en-US" sz="4000" dirty="0">
                        <a:solidFill>
                          <a:schemeClr val="tx2"/>
                        </a:solidFill>
                      </a:endParaRP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0" b="1" kern="1200" dirty="0">
                        <a:solidFill>
                          <a:schemeClr val="tx2"/>
                        </a:solidFill>
                        <a:latin typeface="+mn-lt"/>
                        <a:ea typeface="+mn-ea"/>
                        <a:cs typeface="+mn-cs"/>
                      </a:endParaRP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End of Year</a:t>
                      </a:r>
                    </a:p>
                  </a:txBody>
                  <a:tcPr anchor="b">
                    <a:lnL w="12700" cmpd="sng">
                      <a:solidFill>
                        <a:srgbClr val="FFFFFF"/>
                      </a:solidFill>
                    </a:lnL>
                    <a:lnR w="12700" cmpd="sng">
                      <a:solidFill>
                        <a:srgbClr val="FFFFFF"/>
                      </a:solidFill>
                    </a:lnR>
                    <a:lnT w="12700" cmpd="sng">
                      <a:solidFill>
                        <a:srgbClr val="FFFFFF"/>
                      </a:solid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9" name="Table 8" descr="Table is accessible to screenreaders">
            <a:extLst>
              <a:ext uri="{FF2B5EF4-FFF2-40B4-BE49-F238E27FC236}">
                <a16:creationId xmlns:a16="http://schemas.microsoft.com/office/drawing/2014/main" id="{CA86A3E4-EAAB-4548-928E-51A685B5871E}"/>
              </a:ext>
            </a:extLst>
          </p:cNvPr>
          <p:cNvGraphicFramePr>
            <a:graphicFrameLocks noGrp="1"/>
          </p:cNvGraphicFramePr>
          <p:nvPr>
            <p:extLst>
              <p:ext uri="{D42A27DB-BD31-4B8C-83A1-F6EECF244321}">
                <p14:modId xmlns:p14="http://schemas.microsoft.com/office/powerpoint/2010/main" val="4247567364"/>
              </p:ext>
            </p:extLst>
          </p:nvPr>
        </p:nvGraphicFramePr>
        <p:xfrm>
          <a:off x="1340888" y="5500462"/>
          <a:ext cx="22046161" cy="6996336"/>
        </p:xfrm>
        <a:graphic>
          <a:graphicData uri="http://schemas.openxmlformats.org/drawingml/2006/table">
            <a:tbl>
              <a:tblPr firstRow="1" bandRow="1"/>
              <a:tblGrid>
                <a:gridCol w="1749328">
                  <a:extLst>
                    <a:ext uri="{9D8B030D-6E8A-4147-A177-3AD203B41FA5}">
                      <a16:colId xmlns:a16="http://schemas.microsoft.com/office/drawing/2014/main" val="20000"/>
                    </a:ext>
                  </a:extLst>
                </a:gridCol>
                <a:gridCol w="3690188">
                  <a:extLst>
                    <a:ext uri="{9D8B030D-6E8A-4147-A177-3AD203B41FA5}">
                      <a16:colId xmlns:a16="http://schemas.microsoft.com/office/drawing/2014/main" val="20001"/>
                    </a:ext>
                  </a:extLst>
                </a:gridCol>
                <a:gridCol w="987668">
                  <a:extLst>
                    <a:ext uri="{9D8B030D-6E8A-4147-A177-3AD203B41FA5}">
                      <a16:colId xmlns:a16="http://schemas.microsoft.com/office/drawing/2014/main" val="20002"/>
                    </a:ext>
                  </a:extLst>
                </a:gridCol>
                <a:gridCol w="1806629">
                  <a:extLst>
                    <a:ext uri="{9D8B030D-6E8A-4147-A177-3AD203B41FA5}">
                      <a16:colId xmlns:a16="http://schemas.microsoft.com/office/drawing/2014/main" val="20003"/>
                    </a:ext>
                  </a:extLst>
                </a:gridCol>
                <a:gridCol w="970430">
                  <a:extLst>
                    <a:ext uri="{9D8B030D-6E8A-4147-A177-3AD203B41FA5}">
                      <a16:colId xmlns:a16="http://schemas.microsoft.com/office/drawing/2014/main" val="20004"/>
                    </a:ext>
                  </a:extLst>
                </a:gridCol>
                <a:gridCol w="2797967">
                  <a:extLst>
                    <a:ext uri="{9D8B030D-6E8A-4147-A177-3AD203B41FA5}">
                      <a16:colId xmlns:a16="http://schemas.microsoft.com/office/drawing/2014/main" val="20005"/>
                    </a:ext>
                  </a:extLst>
                </a:gridCol>
                <a:gridCol w="987668">
                  <a:extLst>
                    <a:ext uri="{9D8B030D-6E8A-4147-A177-3AD203B41FA5}">
                      <a16:colId xmlns:a16="http://schemas.microsoft.com/office/drawing/2014/main" val="20006"/>
                    </a:ext>
                  </a:extLst>
                </a:gridCol>
                <a:gridCol w="1904949">
                  <a:extLst>
                    <a:ext uri="{9D8B030D-6E8A-4147-A177-3AD203B41FA5}">
                      <a16:colId xmlns:a16="http://schemas.microsoft.com/office/drawing/2014/main" val="20007"/>
                    </a:ext>
                  </a:extLst>
                </a:gridCol>
                <a:gridCol w="556720">
                  <a:extLst>
                    <a:ext uri="{9D8B030D-6E8A-4147-A177-3AD203B41FA5}">
                      <a16:colId xmlns:a16="http://schemas.microsoft.com/office/drawing/2014/main" val="20008"/>
                    </a:ext>
                  </a:extLst>
                </a:gridCol>
                <a:gridCol w="3986902">
                  <a:extLst>
                    <a:ext uri="{9D8B030D-6E8A-4147-A177-3AD203B41FA5}">
                      <a16:colId xmlns:a16="http://schemas.microsoft.com/office/drawing/2014/main" val="20009"/>
                    </a:ext>
                  </a:extLst>
                </a:gridCol>
                <a:gridCol w="2607712">
                  <a:extLst>
                    <a:ext uri="{9D8B030D-6E8A-4147-A177-3AD203B41FA5}">
                      <a16:colId xmlns:a16="http://schemas.microsoft.com/office/drawing/2014/main" val="20010"/>
                    </a:ext>
                  </a:extLst>
                </a:gridCol>
              </a:tblGrid>
              <a:tr h="1487665">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Year</a:t>
                      </a:r>
                    </a:p>
                  </a:txBody>
                  <a:tcPr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Depreciable</a:t>
                      </a:r>
                      <a:r>
                        <a:rPr lang="en-US" sz="4000" baseline="0" dirty="0">
                          <a:solidFill>
                            <a:schemeClr val="tx2"/>
                          </a:solidFill>
                        </a:rPr>
                        <a:t> </a:t>
                      </a:r>
                    </a:p>
                    <a:p>
                      <a:pPr algn="ctr"/>
                      <a:r>
                        <a:rPr lang="en-US" sz="4000" baseline="0" dirty="0">
                          <a:solidFill>
                            <a:schemeClr val="tx2"/>
                          </a:solidFill>
                        </a:rPr>
                        <a:t>Cost</a:t>
                      </a:r>
                      <a:endParaRPr lang="en-US" sz="4000" dirty="0">
                        <a:solidFill>
                          <a:schemeClr val="tx2"/>
                        </a:solidFill>
                      </a:endParaRPr>
                    </a:p>
                  </a:txBody>
                  <a:tcPr marL="45720" marR="45720"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x</a:t>
                      </a:r>
                    </a:p>
                  </a:txBody>
                  <a:tcPr marL="9144" marR="9144"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Rate</a:t>
                      </a:r>
                    </a:p>
                  </a:txBody>
                  <a:tcPr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a:t>
                      </a:r>
                    </a:p>
                  </a:txBody>
                  <a:tcPr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Annual </a:t>
                      </a:r>
                    </a:p>
                    <a:p>
                      <a:pPr algn="ctr"/>
                      <a:r>
                        <a:rPr lang="en-US" sz="4000" dirty="0">
                          <a:solidFill>
                            <a:schemeClr val="tx2"/>
                          </a:solidFill>
                        </a:rPr>
                        <a:t>Expense</a:t>
                      </a:r>
                    </a:p>
                  </a:txBody>
                  <a:tcPr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x</a:t>
                      </a:r>
                    </a:p>
                  </a:txBody>
                  <a:tcPr marL="9144" marR="9144"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Partial</a:t>
                      </a:r>
                    </a:p>
                    <a:p>
                      <a:pPr algn="ctr"/>
                      <a:r>
                        <a:rPr lang="en-US" sz="4000" dirty="0">
                          <a:solidFill>
                            <a:schemeClr val="tx2"/>
                          </a:solidFill>
                        </a:rPr>
                        <a:t>Year</a:t>
                      </a:r>
                    </a:p>
                  </a:txBody>
                  <a:tcPr marL="9144" marR="9144"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a:t>
                      </a:r>
                    </a:p>
                  </a:txBody>
                  <a:tcPr marL="9144" marR="9144"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Depreciation Expense</a:t>
                      </a:r>
                    </a:p>
                  </a:txBody>
                  <a:tcPr marL="45720" marR="45720"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Accum.</a:t>
                      </a:r>
                    </a:p>
                    <a:p>
                      <a:pPr algn="ctr"/>
                      <a:r>
                        <a:rPr lang="en-US" sz="4000" dirty="0">
                          <a:solidFill>
                            <a:schemeClr val="tx2"/>
                          </a:solidFill>
                        </a:rPr>
                        <a:t>Deprec.</a:t>
                      </a:r>
                    </a:p>
                  </a:txBody>
                  <a:tcPr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86953">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2020</a:t>
                      </a:r>
                    </a:p>
                  </a:txBody>
                  <a:tcPr marL="9144" marR="9144" marB="9144">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€12,000</a:t>
                      </a:r>
                    </a:p>
                  </a:txBody>
                  <a:tcPr marL="9144" marR="365760" marB="9144">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B="9144">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20%</a:t>
                      </a:r>
                    </a:p>
                  </a:txBody>
                  <a:tcPr marL="9144" marB="9144">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a:t>
                      </a:r>
                    </a:p>
                  </a:txBody>
                  <a:tcPr marL="9144" marR="9144" marB="9144">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0" dirty="0">
                          <a:solidFill>
                            <a:schemeClr val="tx2"/>
                          </a:solidFill>
                        </a:rPr>
                        <a:t>€  2,400</a:t>
                      </a:r>
                    </a:p>
                  </a:txBody>
                  <a:tcPr marL="9144" marR="182880" marB="9144">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B="9144">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rgbClr val="C00000"/>
                          </a:solidFill>
                        </a:rPr>
                        <a:t>9/12</a:t>
                      </a:r>
                    </a:p>
                  </a:txBody>
                  <a:tcPr marL="9144" marR="9144" marB="9144">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chemeClr val="tx2"/>
                          </a:solidFill>
                        </a:rPr>
                        <a:t>=</a:t>
                      </a:r>
                    </a:p>
                  </a:txBody>
                  <a:tcPr marL="9144" marR="9144" marB="9144">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4000" dirty="0">
                          <a:solidFill>
                            <a:schemeClr val="tx2"/>
                          </a:solidFill>
                        </a:rPr>
                        <a:t>€ 1,800</a:t>
                      </a:r>
                    </a:p>
                  </a:txBody>
                  <a:tcPr marL="9144" marR="365760" marB="9144">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€1,800</a:t>
                      </a:r>
                    </a:p>
                  </a:txBody>
                  <a:tcPr marL="9144" marR="137160" marB="9144">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86953">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2021</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12,000</a:t>
                      </a:r>
                    </a:p>
                  </a:txBody>
                  <a:tcPr marL="9144" marR="3657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20</a:t>
                      </a:r>
                    </a:p>
                  </a:txBody>
                  <a:tcPr marL="9144" marR="27432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0" dirty="0">
                          <a:solidFill>
                            <a:schemeClr val="tx2"/>
                          </a:solidFill>
                        </a:rPr>
                        <a:t>2,400</a:t>
                      </a:r>
                    </a:p>
                  </a:txBody>
                  <a:tcPr marL="9144" marR="18288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b="0" dirty="0">
                        <a:solidFill>
                          <a:schemeClr val="tx2"/>
                        </a:solidFill>
                      </a:endParaRP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chemeClr val="tx2"/>
                          </a:solidFill>
                        </a:rPr>
                        <a:t>=</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4000" dirty="0">
                          <a:solidFill>
                            <a:schemeClr val="tx2"/>
                          </a:solidFill>
                        </a:rPr>
                        <a:t>2,400</a:t>
                      </a:r>
                    </a:p>
                  </a:txBody>
                  <a:tcPr marL="9144" marR="3657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4,200</a:t>
                      </a:r>
                    </a:p>
                  </a:txBody>
                  <a:tcPr marL="9144" marR="1371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86953">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2022</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12,000</a:t>
                      </a:r>
                    </a:p>
                  </a:txBody>
                  <a:tcPr marL="9144" marR="3657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20</a:t>
                      </a:r>
                    </a:p>
                  </a:txBody>
                  <a:tcPr marL="9144" marR="27432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0" dirty="0">
                          <a:solidFill>
                            <a:schemeClr val="tx2"/>
                          </a:solidFill>
                        </a:rPr>
                        <a:t>2,400</a:t>
                      </a:r>
                    </a:p>
                  </a:txBody>
                  <a:tcPr marL="9144" marR="18288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b="1" dirty="0">
                        <a:solidFill>
                          <a:schemeClr val="tx2"/>
                        </a:solidFill>
                      </a:endParaRP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chemeClr val="tx2"/>
                          </a:solidFill>
                        </a:rPr>
                        <a:t>=</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4000" dirty="0">
                          <a:solidFill>
                            <a:schemeClr val="tx2"/>
                          </a:solidFill>
                        </a:rPr>
                        <a:t>2,400</a:t>
                      </a:r>
                    </a:p>
                  </a:txBody>
                  <a:tcPr marL="9144" marR="3657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6,600</a:t>
                      </a:r>
                    </a:p>
                  </a:txBody>
                  <a:tcPr marL="9144" marR="1371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86953">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2023</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12,000</a:t>
                      </a:r>
                    </a:p>
                  </a:txBody>
                  <a:tcPr marL="9144" marR="3657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20</a:t>
                      </a:r>
                    </a:p>
                  </a:txBody>
                  <a:tcPr marL="9144" marR="27432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0" dirty="0">
                          <a:solidFill>
                            <a:schemeClr val="tx2"/>
                          </a:solidFill>
                        </a:rPr>
                        <a:t>2,400</a:t>
                      </a:r>
                    </a:p>
                  </a:txBody>
                  <a:tcPr marL="9144" marR="18288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b="1" dirty="0">
                        <a:solidFill>
                          <a:schemeClr val="tx2"/>
                        </a:solidFill>
                      </a:endParaRP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chemeClr val="tx2"/>
                          </a:solidFill>
                        </a:rPr>
                        <a:t>=</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4000" dirty="0">
                          <a:solidFill>
                            <a:schemeClr val="tx2"/>
                          </a:solidFill>
                        </a:rPr>
                        <a:t>2,400</a:t>
                      </a:r>
                    </a:p>
                  </a:txBody>
                  <a:tcPr marL="9144" marR="3657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9,000</a:t>
                      </a:r>
                    </a:p>
                  </a:txBody>
                  <a:tcPr marL="9144" marR="1371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86953">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2024</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12,000</a:t>
                      </a:r>
                    </a:p>
                  </a:txBody>
                  <a:tcPr marL="9144" marR="3657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20</a:t>
                      </a:r>
                    </a:p>
                  </a:txBody>
                  <a:tcPr marL="9144" marR="27432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0" dirty="0">
                          <a:solidFill>
                            <a:schemeClr val="tx2"/>
                          </a:solidFill>
                        </a:rPr>
                        <a:t>2,400</a:t>
                      </a:r>
                    </a:p>
                  </a:txBody>
                  <a:tcPr marL="9144" marR="18288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b="0" kern="1200" dirty="0">
                        <a:solidFill>
                          <a:schemeClr val="tx2"/>
                        </a:solidFill>
                        <a:latin typeface="+mn-lt"/>
                        <a:ea typeface="+mn-ea"/>
                        <a:cs typeface="+mn-cs"/>
                      </a:endParaRP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chemeClr val="tx2"/>
                          </a:solidFill>
                        </a:rPr>
                        <a:t>=</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4000" dirty="0">
                          <a:solidFill>
                            <a:schemeClr val="tx2"/>
                          </a:solidFill>
                        </a:rPr>
                        <a:t>2,400</a:t>
                      </a:r>
                    </a:p>
                  </a:txBody>
                  <a:tcPr marL="9144" marR="3657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0" dirty="0">
                          <a:solidFill>
                            <a:schemeClr val="tx2"/>
                          </a:solidFill>
                        </a:rPr>
                        <a:t>11,400</a:t>
                      </a:r>
                    </a:p>
                  </a:txBody>
                  <a:tcPr marL="9144" marR="1371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786953">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2025</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12,000</a:t>
                      </a:r>
                    </a:p>
                  </a:txBody>
                  <a:tcPr marL="9144" marR="3657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20</a:t>
                      </a:r>
                    </a:p>
                  </a:txBody>
                  <a:tcPr marL="9144" marR="27432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0" dirty="0">
                          <a:solidFill>
                            <a:schemeClr val="tx2"/>
                          </a:solidFill>
                        </a:rPr>
                        <a:t>2,400</a:t>
                      </a:r>
                    </a:p>
                  </a:txBody>
                  <a:tcPr marL="9144" marR="182880" marT="9144" marB="9144">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T="9144" marB="9144">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kern="1200" dirty="0">
                          <a:solidFill>
                            <a:srgbClr val="C00000"/>
                          </a:solidFill>
                          <a:latin typeface="+mn-lt"/>
                          <a:ea typeface="+mn-ea"/>
                          <a:cs typeface="+mn-cs"/>
                        </a:rPr>
                        <a:t>3/12</a:t>
                      </a:r>
                    </a:p>
                  </a:txBody>
                  <a:tcPr marL="9144" marR="9144" marT="9144" marB="9144">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chemeClr val="tx2"/>
                          </a:solidFill>
                        </a:rPr>
                        <a:t>=</a:t>
                      </a:r>
                    </a:p>
                  </a:txBody>
                  <a:tcPr marL="9144" marR="9144" marT="9144" marB="9144">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4000" dirty="0">
                          <a:solidFill>
                            <a:schemeClr val="tx2"/>
                          </a:solidFill>
                        </a:rPr>
                        <a:t>600</a:t>
                      </a:r>
                    </a:p>
                  </a:txBody>
                  <a:tcPr marL="9144" marR="365760" marT="9144" marB="9144">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0" dirty="0">
                          <a:solidFill>
                            <a:schemeClr val="tx2"/>
                          </a:solidFill>
                        </a:rPr>
                        <a:t>12,000</a:t>
                      </a:r>
                    </a:p>
                  </a:txBody>
                  <a:tcPr marL="9144" marR="1371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786953">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dirty="0">
                        <a:solidFill>
                          <a:schemeClr val="tx2"/>
                        </a:solidFill>
                      </a:endParaRP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dirty="0">
                        <a:solidFill>
                          <a:schemeClr val="tx2"/>
                        </a:solidFill>
                      </a:endParaRP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dirty="0">
                        <a:solidFill>
                          <a:schemeClr val="tx2"/>
                        </a:solidFill>
                      </a:endParaRP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dirty="0">
                        <a:solidFill>
                          <a:schemeClr val="tx2"/>
                        </a:solidFill>
                      </a:endParaRP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kern="1200" dirty="0">
                        <a:solidFill>
                          <a:schemeClr val="tx2"/>
                        </a:solidFill>
                        <a:latin typeface="+mn-lt"/>
                        <a:ea typeface="+mn-ea"/>
                        <a:cs typeface="+mn-cs"/>
                      </a:endParaRP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b="0" dirty="0">
                        <a:solidFill>
                          <a:schemeClr val="tx2"/>
                        </a:solidFill>
                      </a:endParaRPr>
                    </a:p>
                  </a:txBody>
                  <a:tcPr marL="9144" marR="9144" marT="9144" marB="9144">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dirty="0">
                        <a:solidFill>
                          <a:schemeClr val="tx2"/>
                        </a:solidFill>
                      </a:endParaRPr>
                    </a:p>
                  </a:txBody>
                  <a:tcPr marL="9144" marR="9144" marT="9144" marB="9144">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b="1" dirty="0">
                        <a:solidFill>
                          <a:schemeClr val="tx2"/>
                        </a:solidFill>
                      </a:endParaRPr>
                    </a:p>
                  </a:txBody>
                  <a:tcPr marL="9144" marR="9144" marT="9144" marB="9144">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endParaRPr lang="en-US" sz="4000" b="1" dirty="0">
                        <a:solidFill>
                          <a:schemeClr val="tx2"/>
                        </a:solidFill>
                      </a:endParaRPr>
                    </a:p>
                  </a:txBody>
                  <a:tcPr marL="9144" marR="9144" marT="9144" marB="9144">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4000" dirty="0">
                          <a:solidFill>
                            <a:schemeClr val="tx2"/>
                          </a:solidFill>
                        </a:rPr>
                        <a:t>€12,000</a:t>
                      </a:r>
                    </a:p>
                  </a:txBody>
                  <a:tcPr marL="9144" marR="365760" marT="9144" marB="9144">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dirty="0">
                        <a:solidFill>
                          <a:schemeClr val="tx2"/>
                        </a:solidFill>
                      </a:endParaRPr>
                    </a:p>
                  </a:txBody>
                  <a:tcPr marL="9144" marR="9144" marT="0"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10" name="Footer Placeholder 9">
            <a:extLst>
              <a:ext uri="{FF2B5EF4-FFF2-40B4-BE49-F238E27FC236}">
                <a16:creationId xmlns:a16="http://schemas.microsoft.com/office/drawing/2014/main" id="{60D775A2-888D-4D07-94DD-ED684479931D}"/>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11" name="Slide Number Placeholder 10">
            <a:extLst>
              <a:ext uri="{FF2B5EF4-FFF2-40B4-BE49-F238E27FC236}">
                <a16:creationId xmlns:a16="http://schemas.microsoft.com/office/drawing/2014/main" id="{2CEC0EC5-DD1F-4BFA-8D5E-DFFAD20652AC}"/>
              </a:ext>
            </a:extLst>
          </p:cNvPr>
          <p:cNvSpPr>
            <a:spLocks noGrp="1"/>
          </p:cNvSpPr>
          <p:nvPr>
            <p:ph type="sldNum" sz="quarter" idx="12"/>
          </p:nvPr>
        </p:nvSpPr>
        <p:spPr/>
        <p:txBody>
          <a:bodyPr/>
          <a:lstStyle/>
          <a:p>
            <a:fld id="{EBE3AD81-3AD4-9C46-856E-C08CF1183C60}" type="slidenum">
              <a:rPr lang="en-US" smtClean="0"/>
              <a:pPr/>
              <a:t>22</a:t>
            </a:fld>
            <a:endParaRPr lang="en-US" dirty="0"/>
          </a:p>
        </p:txBody>
      </p:sp>
    </p:spTree>
    <p:extLst>
      <p:ext uri="{BB962C8B-B14F-4D97-AF65-F5344CB8AC3E}">
        <p14:creationId xmlns:p14="http://schemas.microsoft.com/office/powerpoint/2010/main" val="2517234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9041-4B6A-4F2A-B315-381E17B1A16F}"/>
              </a:ext>
            </a:extLst>
          </p:cNvPr>
          <p:cNvSpPr>
            <a:spLocks noGrp="1"/>
          </p:cNvSpPr>
          <p:nvPr>
            <p:ph type="title"/>
          </p:nvPr>
        </p:nvSpPr>
        <p:spPr/>
        <p:txBody>
          <a:bodyPr/>
          <a:lstStyle/>
          <a:p>
            <a:r>
              <a:rPr lang="en-US" dirty="0"/>
              <a:t>Units-of-Activity Method</a:t>
            </a:r>
          </a:p>
        </p:txBody>
      </p:sp>
      <p:sp>
        <p:nvSpPr>
          <p:cNvPr id="3" name="Content Placeholder 2">
            <a:extLst>
              <a:ext uri="{FF2B5EF4-FFF2-40B4-BE49-F238E27FC236}">
                <a16:creationId xmlns:a16="http://schemas.microsoft.com/office/drawing/2014/main" id="{1A98E641-F11F-4B67-93F4-8DC95AD11D93}"/>
              </a:ext>
            </a:extLst>
          </p:cNvPr>
          <p:cNvSpPr>
            <a:spLocks noGrp="1"/>
          </p:cNvSpPr>
          <p:nvPr>
            <p:ph sz="quarter" idx="13"/>
          </p:nvPr>
        </p:nvSpPr>
        <p:spPr/>
        <p:txBody>
          <a:bodyPr>
            <a:normAutofit/>
          </a:bodyPr>
          <a:lstStyle/>
          <a:p>
            <a:r>
              <a:rPr lang="en-US" sz="5400" dirty="0"/>
              <a:t>Under the units-of-activity method, useful life is expressed in terms of the </a:t>
            </a:r>
            <a:r>
              <a:rPr lang="en-US" sz="5400" b="1" dirty="0"/>
              <a:t>total units of production or use </a:t>
            </a:r>
            <a:r>
              <a:rPr lang="en-US" sz="5400" dirty="0"/>
              <a:t>expected from the asset</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A3A47DB-5C6D-49C8-811C-367B24BE5906}"/>
                  </a:ext>
                </a:extLst>
              </p:cNvPr>
              <p:cNvSpPr/>
              <p:nvPr/>
            </p:nvSpPr>
            <p:spPr>
              <a:xfrm>
                <a:off x="1211944" y="4125237"/>
                <a:ext cx="22301200" cy="1625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US" sz="4400" b="1" dirty="0" smtClean="0">
                          <a:solidFill>
                            <a:sysClr val="windowText" lastClr="000000"/>
                          </a:solidFill>
                          <a:latin typeface="Cambria Math" panose="02040503050406030204" pitchFamily="18" charset="0"/>
                        </a:rPr>
                        <m:t>𝐃𝐞𝐩𝐫𝐞𝐜𝐢𝐚𝐛𝐥𝐞</m:t>
                      </m:r>
                      <m:r>
                        <a:rPr lang="en-US" sz="4400" b="1" dirty="0" smtClean="0">
                          <a:solidFill>
                            <a:sysClr val="windowText" lastClr="000000"/>
                          </a:solidFill>
                          <a:latin typeface="Cambria Math" panose="02040503050406030204" pitchFamily="18" charset="0"/>
                        </a:rPr>
                        <m:t> </m:t>
                      </m:r>
                      <m:r>
                        <a:rPr lang="en-US" sz="4400" b="1" i="0" dirty="0" smtClean="0">
                          <a:solidFill>
                            <a:sysClr val="windowText" lastClr="000000"/>
                          </a:solidFill>
                          <a:latin typeface="Cambria Math" panose="02040503050406030204" pitchFamily="18" charset="0"/>
                        </a:rPr>
                        <m:t>𝐜</m:t>
                      </m:r>
                      <m:r>
                        <a:rPr lang="en-US" sz="4400" b="1" dirty="0" smtClean="0">
                          <a:solidFill>
                            <a:sysClr val="windowText" lastClr="000000"/>
                          </a:solidFill>
                          <a:latin typeface="Cambria Math" panose="02040503050406030204" pitchFamily="18" charset="0"/>
                        </a:rPr>
                        <m:t>𝐨𝐬𝐭</m:t>
                      </m:r>
                      <m:r>
                        <a:rPr lang="en-US" sz="4400" b="1" i="0" dirty="0" smtClean="0">
                          <a:solidFill>
                            <a:sysClr val="windowText" lastClr="000000"/>
                          </a:solidFill>
                          <a:latin typeface="Cambria Math" panose="02040503050406030204" pitchFamily="18" charset="0"/>
                        </a:rPr>
                        <m:t> </m:t>
                      </m:r>
                      <m:r>
                        <a:rPr lang="en-US" sz="4400" b="1" dirty="0">
                          <a:solidFill>
                            <a:sysClr val="windowText" lastClr="000000"/>
                          </a:solidFill>
                          <a:latin typeface="Cambria Math" panose="02040503050406030204" pitchFamily="18" charset="0"/>
                        </a:rPr>
                        <m:t>𝐩𝐞𝐫</m:t>
                      </m:r>
                      <m:r>
                        <a:rPr lang="en-US" sz="4400" b="1" dirty="0">
                          <a:solidFill>
                            <a:sysClr val="windowText" lastClr="000000"/>
                          </a:solidFill>
                          <a:latin typeface="Cambria Math" panose="02040503050406030204" pitchFamily="18" charset="0"/>
                        </a:rPr>
                        <m:t> </m:t>
                      </m:r>
                      <m:r>
                        <a:rPr lang="en-US" sz="4400" b="1" i="0" dirty="0" smtClean="0">
                          <a:solidFill>
                            <a:sysClr val="windowText" lastClr="000000"/>
                          </a:solidFill>
                          <a:latin typeface="Cambria Math" panose="02040503050406030204" pitchFamily="18" charset="0"/>
                        </a:rPr>
                        <m:t>𝐮</m:t>
                      </m:r>
                      <m:r>
                        <a:rPr lang="en-US" sz="4400" b="1" dirty="0">
                          <a:solidFill>
                            <a:sysClr val="windowText" lastClr="000000"/>
                          </a:solidFill>
                          <a:latin typeface="Cambria Math" panose="02040503050406030204" pitchFamily="18" charset="0"/>
                        </a:rPr>
                        <m:t>𝐧𝐢𝐭</m:t>
                      </m:r>
                      <m:r>
                        <a:rPr lang="en-US" sz="4400" b="1" dirty="0">
                          <a:solidFill>
                            <a:sysClr val="windowText" lastClr="000000"/>
                          </a:solidFill>
                          <a:latin typeface="Cambria Math" panose="02040503050406030204" pitchFamily="18" charset="0"/>
                        </a:rPr>
                        <m:t>= </m:t>
                      </m:r>
                      <m:f>
                        <m:fPr>
                          <m:ctrlPr>
                            <a:rPr lang="en-US" sz="4400" b="1" i="1" dirty="0" smtClean="0">
                              <a:solidFill>
                                <a:sysClr val="windowText" lastClr="000000"/>
                              </a:solidFill>
                              <a:latin typeface="Cambria Math" panose="02040503050406030204" pitchFamily="18" charset="0"/>
                            </a:rPr>
                          </m:ctrlPr>
                        </m:fPr>
                        <m:num>
                          <m:r>
                            <a:rPr lang="en-US" sz="4400" b="1" i="0" dirty="0" smtClean="0">
                              <a:solidFill>
                                <a:srgbClr val="00B0F0"/>
                              </a:solidFill>
                              <a:latin typeface="Cambria Math" panose="02040503050406030204" pitchFamily="18" charset="0"/>
                            </a:rPr>
                            <m:t>𝐀𝐬𝐬𝐞</m:t>
                          </m:r>
                          <m:sSup>
                            <m:sSupPr>
                              <m:ctrlPr>
                                <a:rPr lang="en-US" sz="4400" b="1" i="1" dirty="0" smtClean="0">
                                  <a:solidFill>
                                    <a:srgbClr val="00B0F0"/>
                                  </a:solidFill>
                                  <a:latin typeface="Cambria Math" panose="02040503050406030204" pitchFamily="18" charset="0"/>
                                </a:rPr>
                              </m:ctrlPr>
                            </m:sSupPr>
                            <m:e>
                              <m:r>
                                <a:rPr lang="en-US" sz="4400" b="1" i="0" dirty="0" smtClean="0">
                                  <a:solidFill>
                                    <a:srgbClr val="00B0F0"/>
                                  </a:solidFill>
                                  <a:latin typeface="Cambria Math" panose="02040503050406030204" pitchFamily="18" charset="0"/>
                                </a:rPr>
                                <m:t>𝐭</m:t>
                              </m:r>
                            </m:e>
                            <m:sup>
                              <m:r>
                                <a:rPr lang="en-US" sz="4400" b="1" i="0" dirty="0" smtClean="0">
                                  <a:solidFill>
                                    <a:srgbClr val="00B0F0"/>
                                  </a:solidFill>
                                  <a:latin typeface="Cambria Math" panose="02040503050406030204" pitchFamily="18" charset="0"/>
                                </a:rPr>
                                <m:t>′</m:t>
                              </m:r>
                            </m:sup>
                          </m:sSup>
                          <m:r>
                            <a:rPr lang="en-US" sz="4400" b="1" i="0" dirty="0" smtClean="0">
                              <a:solidFill>
                                <a:srgbClr val="00B0F0"/>
                              </a:solidFill>
                              <a:latin typeface="Cambria Math" panose="02040503050406030204" pitchFamily="18" charset="0"/>
                            </a:rPr>
                            <m:t>𝐬</m:t>
                          </m:r>
                          <m:r>
                            <a:rPr lang="en-US" sz="4400" b="1" i="0" dirty="0" smtClean="0">
                              <a:solidFill>
                                <a:srgbClr val="00B0F0"/>
                              </a:solidFill>
                              <a:latin typeface="Cambria Math" panose="02040503050406030204" pitchFamily="18" charset="0"/>
                            </a:rPr>
                            <m:t> </m:t>
                          </m:r>
                          <m:r>
                            <a:rPr lang="en-US" sz="4400" b="1" i="0" dirty="0" smtClean="0">
                              <a:solidFill>
                                <a:srgbClr val="00B0F0"/>
                              </a:solidFill>
                              <a:latin typeface="Cambria Math" panose="02040503050406030204" pitchFamily="18" charset="0"/>
                            </a:rPr>
                            <m:t>𝐜𝐨𝐬𝐭</m:t>
                          </m:r>
                          <m:r>
                            <a:rPr lang="en-US" sz="4400" b="1" i="0" dirty="0" smtClean="0">
                              <a:solidFill>
                                <a:srgbClr val="00B0F0"/>
                              </a:solidFill>
                              <a:latin typeface="Cambria Math" panose="02040503050406030204" pitchFamily="18" charset="0"/>
                            </a:rPr>
                            <m:t> −</m:t>
                          </m:r>
                          <m:r>
                            <a:rPr lang="en-US" sz="4400" b="1" i="0" dirty="0" smtClean="0">
                              <a:solidFill>
                                <a:srgbClr val="F89387"/>
                              </a:solidFill>
                              <a:latin typeface="Cambria Math" panose="02040503050406030204" pitchFamily="18" charset="0"/>
                            </a:rPr>
                            <m:t>𝐑𝐞𝐬𝐢𝐝𝐮𝐚𝐥</m:t>
                          </m:r>
                          <m:r>
                            <a:rPr lang="en-US" sz="4400" b="1" i="0" dirty="0" smtClean="0">
                              <a:solidFill>
                                <a:srgbClr val="F89387"/>
                              </a:solidFill>
                              <a:latin typeface="Cambria Math" panose="02040503050406030204" pitchFamily="18" charset="0"/>
                            </a:rPr>
                            <m:t> </m:t>
                          </m:r>
                          <m:r>
                            <a:rPr lang="en-US" sz="4400" b="1" i="0" dirty="0" smtClean="0">
                              <a:solidFill>
                                <a:srgbClr val="F89387"/>
                              </a:solidFill>
                              <a:latin typeface="Cambria Math" panose="02040503050406030204" pitchFamily="18" charset="0"/>
                            </a:rPr>
                            <m:t>𝐯𝐚𝐥𝐮𝐞</m:t>
                          </m:r>
                        </m:num>
                        <m:den>
                          <m:r>
                            <a:rPr lang="en-US" sz="4400" b="1" dirty="0" smtClean="0">
                              <a:solidFill>
                                <a:srgbClr val="00B050"/>
                              </a:solidFill>
                              <a:latin typeface="Cambria Math" panose="02040503050406030204" pitchFamily="18" charset="0"/>
                            </a:rPr>
                            <m:t>𝐓𝐨𝐭𝐚𝐥</m:t>
                          </m:r>
                          <m:r>
                            <a:rPr lang="en-US" sz="4400" b="1" dirty="0" smtClean="0">
                              <a:solidFill>
                                <a:srgbClr val="00B050"/>
                              </a:solidFill>
                              <a:latin typeface="Cambria Math" panose="02040503050406030204" pitchFamily="18" charset="0"/>
                            </a:rPr>
                            <m:t> </m:t>
                          </m:r>
                          <m:r>
                            <a:rPr lang="en-US" sz="4400" b="1" i="0" dirty="0" smtClean="0">
                              <a:solidFill>
                                <a:srgbClr val="00B050"/>
                              </a:solidFill>
                              <a:latin typeface="Cambria Math" panose="02040503050406030204" pitchFamily="18" charset="0"/>
                            </a:rPr>
                            <m:t>𝐮</m:t>
                          </m:r>
                          <m:r>
                            <a:rPr lang="en-US" sz="4400" b="1" dirty="0" smtClean="0">
                              <a:solidFill>
                                <a:srgbClr val="00B050"/>
                              </a:solidFill>
                              <a:latin typeface="Cambria Math" panose="02040503050406030204" pitchFamily="18" charset="0"/>
                            </a:rPr>
                            <m:t>𝐧𝐢𝐭𝐬</m:t>
                          </m:r>
                          <m:r>
                            <a:rPr lang="en-US" sz="4400" b="1" dirty="0" smtClean="0">
                              <a:solidFill>
                                <a:srgbClr val="00B050"/>
                              </a:solidFill>
                              <a:latin typeface="Cambria Math" panose="02040503050406030204" pitchFamily="18" charset="0"/>
                            </a:rPr>
                            <m:t> </m:t>
                          </m:r>
                          <m:r>
                            <a:rPr lang="en-US" sz="4400" b="1" dirty="0" smtClean="0">
                              <a:solidFill>
                                <a:srgbClr val="00B050"/>
                              </a:solidFill>
                              <a:latin typeface="Cambria Math" panose="02040503050406030204" pitchFamily="18" charset="0"/>
                            </a:rPr>
                            <m:t>𝐨𝐟</m:t>
                          </m:r>
                          <m:r>
                            <a:rPr lang="en-US" sz="4400" b="1" dirty="0" smtClean="0">
                              <a:solidFill>
                                <a:srgbClr val="00B050"/>
                              </a:solidFill>
                              <a:latin typeface="Cambria Math" panose="02040503050406030204" pitchFamily="18" charset="0"/>
                            </a:rPr>
                            <m:t> </m:t>
                          </m:r>
                          <m:r>
                            <a:rPr lang="en-US" sz="4400" b="1" i="0" dirty="0" smtClean="0">
                              <a:solidFill>
                                <a:srgbClr val="00B050"/>
                              </a:solidFill>
                              <a:latin typeface="Cambria Math" panose="02040503050406030204" pitchFamily="18" charset="0"/>
                            </a:rPr>
                            <m:t>𝐚</m:t>
                          </m:r>
                          <m:r>
                            <a:rPr lang="en-US" sz="4400" b="1" dirty="0" smtClean="0">
                              <a:solidFill>
                                <a:srgbClr val="00B050"/>
                              </a:solidFill>
                              <a:latin typeface="Cambria Math" panose="02040503050406030204" pitchFamily="18" charset="0"/>
                            </a:rPr>
                            <m:t>𝐜𝐭𝐢𝐯𝐢𝐭𝐲</m:t>
                          </m:r>
                        </m:den>
                      </m:f>
                      <m:r>
                        <a:rPr lang="en-US" sz="4400" b="1" i="0" dirty="0" smtClean="0">
                          <a:solidFill>
                            <a:sysClr val="windowText" lastClr="000000"/>
                          </a:solidFill>
                          <a:latin typeface="Cambria Math" panose="02040503050406030204" pitchFamily="18" charset="0"/>
                        </a:rPr>
                        <m:t>=</m:t>
                      </m:r>
                      <m:f>
                        <m:fPr>
                          <m:ctrlPr>
                            <a:rPr lang="en-US" sz="4400" b="1" i="1" dirty="0" smtClean="0">
                              <a:solidFill>
                                <a:sysClr val="windowText" lastClr="000000"/>
                              </a:solidFill>
                              <a:latin typeface="Cambria Math" panose="02040503050406030204" pitchFamily="18" charset="0"/>
                            </a:rPr>
                          </m:ctrlPr>
                        </m:fPr>
                        <m:num>
                          <m:r>
                            <a:rPr lang="en-US" sz="4400" b="1" i="0" dirty="0" smtClean="0">
                              <a:solidFill>
                                <a:sysClr val="windowText" lastClr="000000"/>
                              </a:solidFill>
                              <a:latin typeface="Cambria Math" panose="02040503050406030204" pitchFamily="18" charset="0"/>
                            </a:rPr>
                            <m:t>𝐃𝐞𝐩𝐫𝐞𝐜𝐢𝐚𝐛𝐥𝐞</m:t>
                          </m:r>
                          <m:r>
                            <a:rPr lang="en-US" sz="4400" b="1" i="0" dirty="0" smtClean="0">
                              <a:solidFill>
                                <a:sysClr val="windowText" lastClr="000000"/>
                              </a:solidFill>
                              <a:latin typeface="Cambria Math" panose="02040503050406030204" pitchFamily="18" charset="0"/>
                            </a:rPr>
                            <m:t> </m:t>
                          </m:r>
                          <m:r>
                            <a:rPr lang="en-US" sz="4400" b="1" i="0" dirty="0" smtClean="0">
                              <a:solidFill>
                                <a:sysClr val="windowText" lastClr="000000"/>
                              </a:solidFill>
                              <a:latin typeface="Cambria Math" panose="02040503050406030204" pitchFamily="18" charset="0"/>
                            </a:rPr>
                            <m:t>𝐜𝐨𝐬𝐭</m:t>
                          </m:r>
                        </m:num>
                        <m:den>
                          <m:r>
                            <a:rPr lang="en-US" sz="4400" b="1" dirty="0">
                              <a:solidFill>
                                <a:sysClr val="windowText" lastClr="000000"/>
                              </a:solidFill>
                              <a:latin typeface="Cambria Math" panose="02040503050406030204" pitchFamily="18" charset="0"/>
                            </a:rPr>
                            <m:t>𝐓𝐨𝐭𝐚𝐥</m:t>
                          </m:r>
                          <m:r>
                            <a:rPr lang="en-US" sz="4400" b="1" dirty="0">
                              <a:solidFill>
                                <a:sysClr val="windowText" lastClr="000000"/>
                              </a:solidFill>
                              <a:latin typeface="Cambria Math" panose="02040503050406030204" pitchFamily="18" charset="0"/>
                            </a:rPr>
                            <m:t> </m:t>
                          </m:r>
                          <m:r>
                            <a:rPr lang="en-US" sz="4400" b="1" i="0" dirty="0" smtClean="0">
                              <a:solidFill>
                                <a:sysClr val="windowText" lastClr="000000"/>
                              </a:solidFill>
                              <a:latin typeface="Cambria Math" panose="02040503050406030204" pitchFamily="18" charset="0"/>
                            </a:rPr>
                            <m:t>𝐮</m:t>
                          </m:r>
                          <m:r>
                            <a:rPr lang="en-US" sz="4400" b="1" dirty="0">
                              <a:solidFill>
                                <a:sysClr val="windowText" lastClr="000000"/>
                              </a:solidFill>
                              <a:latin typeface="Cambria Math" panose="02040503050406030204" pitchFamily="18" charset="0"/>
                            </a:rPr>
                            <m:t>𝐧𝐢𝐭𝐬</m:t>
                          </m:r>
                          <m:r>
                            <a:rPr lang="en-US" sz="4400" b="1" dirty="0">
                              <a:solidFill>
                                <a:sysClr val="windowText" lastClr="000000"/>
                              </a:solidFill>
                              <a:latin typeface="Cambria Math" panose="02040503050406030204" pitchFamily="18" charset="0"/>
                            </a:rPr>
                            <m:t> </m:t>
                          </m:r>
                          <m:r>
                            <a:rPr lang="en-US" sz="4400" b="1" dirty="0">
                              <a:solidFill>
                                <a:sysClr val="windowText" lastClr="000000"/>
                              </a:solidFill>
                              <a:latin typeface="Cambria Math" panose="02040503050406030204" pitchFamily="18" charset="0"/>
                            </a:rPr>
                            <m:t>𝐨𝐟</m:t>
                          </m:r>
                          <m:r>
                            <a:rPr lang="en-US" sz="4400" b="1" dirty="0">
                              <a:solidFill>
                                <a:sysClr val="windowText" lastClr="000000"/>
                              </a:solidFill>
                              <a:latin typeface="Cambria Math" panose="02040503050406030204" pitchFamily="18" charset="0"/>
                            </a:rPr>
                            <m:t> </m:t>
                          </m:r>
                          <m:r>
                            <a:rPr lang="en-US" sz="4400" b="1" i="0" dirty="0" smtClean="0">
                              <a:solidFill>
                                <a:sysClr val="windowText" lastClr="000000"/>
                              </a:solidFill>
                              <a:latin typeface="Cambria Math" panose="02040503050406030204" pitchFamily="18" charset="0"/>
                            </a:rPr>
                            <m:t>𝐚</m:t>
                          </m:r>
                          <m:r>
                            <a:rPr lang="en-US" sz="4400" b="1" dirty="0">
                              <a:solidFill>
                                <a:sysClr val="windowText" lastClr="000000"/>
                              </a:solidFill>
                              <a:latin typeface="Cambria Math" panose="02040503050406030204" pitchFamily="18" charset="0"/>
                            </a:rPr>
                            <m:t>𝐜𝐭𝐢𝐯𝐢𝐭𝐲</m:t>
                          </m:r>
                        </m:den>
                      </m:f>
                    </m:oMath>
                  </m:oMathPara>
                </a14:m>
                <a:endParaRPr lang="en-US" sz="4400" b="1" dirty="0">
                  <a:solidFill>
                    <a:sysClr val="windowText" lastClr="000000"/>
                  </a:solidFill>
                </a:endParaRPr>
              </a:p>
            </p:txBody>
          </p:sp>
        </mc:Choice>
        <mc:Fallback xmlns="">
          <p:sp>
            <p:nvSpPr>
              <p:cNvPr id="5" name="Rectangle 4">
                <a:extLst>
                  <a:ext uri="{FF2B5EF4-FFF2-40B4-BE49-F238E27FC236}">
                    <a16:creationId xmlns:a16="http://schemas.microsoft.com/office/drawing/2014/main" id="{3A3A47DB-5C6D-49C8-811C-367B24BE5906}"/>
                  </a:ext>
                </a:extLst>
              </p:cNvPr>
              <p:cNvSpPr>
                <a:spLocks noRot="1" noChangeAspect="1" noMove="1" noResize="1" noEditPoints="1" noAdjustHandles="1" noChangeArrowheads="1" noChangeShapeType="1" noTextEdit="1"/>
              </p:cNvSpPr>
              <p:nvPr/>
            </p:nvSpPr>
            <p:spPr>
              <a:xfrm>
                <a:off x="1211944" y="4125237"/>
                <a:ext cx="22301200" cy="1625600"/>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2D40383-4576-487B-AA3B-1F2E8358C316}"/>
                  </a:ext>
                </a:extLst>
              </p:cNvPr>
              <p:cNvSpPr/>
              <p:nvPr/>
            </p:nvSpPr>
            <p:spPr>
              <a:xfrm>
                <a:off x="1211944" y="5750837"/>
                <a:ext cx="22301200" cy="1625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US" sz="4400" b="1" i="0" dirty="0" smtClean="0">
                          <a:solidFill>
                            <a:sysClr val="windowText" lastClr="000000"/>
                          </a:solidFill>
                          <a:latin typeface="Cambria Math" panose="02040503050406030204" pitchFamily="18" charset="0"/>
                        </a:rPr>
                        <m:t>𝐃𝐞𝐩𝐫𝐞𝐜𝐢𝐚𝐭𝐢𝐨𝐧</m:t>
                      </m:r>
                      <m:r>
                        <a:rPr lang="en-US" sz="4400" b="1" i="0" dirty="0" smtClean="0">
                          <a:solidFill>
                            <a:sysClr val="windowText" lastClr="000000"/>
                          </a:solidFill>
                          <a:latin typeface="Cambria Math" panose="02040503050406030204" pitchFamily="18" charset="0"/>
                        </a:rPr>
                        <m:t> </m:t>
                      </m:r>
                      <m:r>
                        <a:rPr lang="en-US" sz="4400" b="1" i="0" dirty="0" smtClean="0">
                          <a:solidFill>
                            <a:sysClr val="windowText" lastClr="000000"/>
                          </a:solidFill>
                          <a:latin typeface="Cambria Math" panose="02040503050406030204" pitchFamily="18" charset="0"/>
                        </a:rPr>
                        <m:t>𝐞𝐱𝐩𝐞𝐧𝐬𝐞</m:t>
                      </m:r>
                      <m:r>
                        <a:rPr lang="en-US" sz="4400" b="1" i="0" dirty="0" smtClean="0">
                          <a:solidFill>
                            <a:sysClr val="windowText" lastClr="000000"/>
                          </a:solidFill>
                          <a:latin typeface="Cambria Math" panose="02040503050406030204" pitchFamily="18" charset="0"/>
                        </a:rPr>
                        <m:t> = </m:t>
                      </m:r>
                      <m:f>
                        <m:fPr>
                          <m:ctrlPr>
                            <a:rPr lang="en-US" sz="4400" b="1" i="1" dirty="0" smtClean="0">
                              <a:solidFill>
                                <a:sysClr val="windowText" lastClr="000000"/>
                              </a:solidFill>
                              <a:latin typeface="Cambria Math" panose="02040503050406030204" pitchFamily="18" charset="0"/>
                            </a:rPr>
                          </m:ctrlPr>
                        </m:fPr>
                        <m:num>
                          <m:r>
                            <a:rPr lang="en-US" altLang="zh-CN" sz="4400" b="1" i="1" dirty="0" smtClean="0">
                              <a:solidFill>
                                <a:srgbClr val="00B0F0"/>
                              </a:solidFill>
                              <a:latin typeface="Cambria Math" panose="02040503050406030204" pitchFamily="18" charset="0"/>
                            </a:rPr>
                            <m:t>𝟏𝟑</m:t>
                          </m:r>
                          <m:r>
                            <a:rPr lang="en-US" altLang="zh-CN" sz="4400" b="1" i="1" dirty="0" smtClean="0">
                              <a:solidFill>
                                <a:srgbClr val="00B0F0"/>
                              </a:solidFill>
                              <a:latin typeface="Cambria Math" panose="02040503050406030204" pitchFamily="18" charset="0"/>
                            </a:rPr>
                            <m:t>,</m:t>
                          </m:r>
                          <m:r>
                            <a:rPr lang="en-US" altLang="zh-CN" sz="4400" b="1" i="1" dirty="0" smtClean="0">
                              <a:solidFill>
                                <a:srgbClr val="00B0F0"/>
                              </a:solidFill>
                              <a:latin typeface="Cambria Math" panose="02040503050406030204" pitchFamily="18" charset="0"/>
                            </a:rPr>
                            <m:t>𝟎𝟎𝟎</m:t>
                          </m:r>
                          <m:r>
                            <a:rPr lang="en-US" sz="4400" b="1" i="0" dirty="0" smtClean="0">
                              <a:solidFill>
                                <a:sysClr val="windowText" lastClr="000000"/>
                              </a:solidFill>
                              <a:latin typeface="Cambria Math" panose="02040503050406030204" pitchFamily="18" charset="0"/>
                            </a:rPr>
                            <m:t>−</m:t>
                          </m:r>
                          <m:r>
                            <a:rPr lang="en-US" sz="4400" b="1" i="0" dirty="0" smtClean="0">
                              <a:solidFill>
                                <a:srgbClr val="F89387"/>
                              </a:solidFill>
                              <a:latin typeface="Cambria Math" panose="02040503050406030204" pitchFamily="18" charset="0"/>
                            </a:rPr>
                            <m:t>𝟏</m:t>
                          </m:r>
                          <m:r>
                            <a:rPr lang="en-US" sz="4400" b="1" i="0" dirty="0" smtClean="0">
                              <a:solidFill>
                                <a:srgbClr val="F89387"/>
                              </a:solidFill>
                              <a:latin typeface="Cambria Math" panose="02040503050406030204" pitchFamily="18" charset="0"/>
                            </a:rPr>
                            <m:t>,</m:t>
                          </m:r>
                          <m:r>
                            <a:rPr lang="en-US" sz="4400" b="1" i="0" dirty="0" smtClean="0">
                              <a:solidFill>
                                <a:srgbClr val="F89387"/>
                              </a:solidFill>
                              <a:latin typeface="Cambria Math" panose="02040503050406030204" pitchFamily="18" charset="0"/>
                            </a:rPr>
                            <m:t>𝟎𝟎𝟎</m:t>
                          </m:r>
                        </m:num>
                        <m:den>
                          <m:r>
                            <a:rPr lang="en-US" sz="4400" b="1" dirty="0">
                              <a:solidFill>
                                <a:srgbClr val="00B050"/>
                              </a:solidFill>
                              <a:latin typeface="Cambria Math" panose="02040503050406030204" pitchFamily="18" charset="0"/>
                            </a:rPr>
                            <m:t>𝟏𝟎𝟎</m:t>
                          </m:r>
                          <m:r>
                            <a:rPr lang="en-US" sz="4400" b="1" dirty="0">
                              <a:solidFill>
                                <a:srgbClr val="00B050"/>
                              </a:solidFill>
                              <a:latin typeface="Cambria Math" panose="02040503050406030204" pitchFamily="18" charset="0"/>
                            </a:rPr>
                            <m:t>,</m:t>
                          </m:r>
                          <m:r>
                            <a:rPr lang="en-US" sz="4400" b="1" dirty="0">
                              <a:solidFill>
                                <a:srgbClr val="00B050"/>
                              </a:solidFill>
                              <a:latin typeface="Cambria Math" panose="02040503050406030204" pitchFamily="18" charset="0"/>
                            </a:rPr>
                            <m:t>𝟎𝟎𝟎</m:t>
                          </m:r>
                        </m:den>
                      </m:f>
                      <m:r>
                        <a:rPr lang="en-US" sz="4400" b="1" i="0" dirty="0" smtClean="0">
                          <a:solidFill>
                            <a:sysClr val="windowText" lastClr="000000"/>
                          </a:solidFill>
                          <a:latin typeface="Cambria Math" panose="02040503050406030204" pitchFamily="18" charset="0"/>
                        </a:rPr>
                        <m:t>=</m:t>
                      </m:r>
                      <m:f>
                        <m:fPr>
                          <m:ctrlPr>
                            <a:rPr lang="en-US" sz="4400" b="1" i="1" dirty="0" smtClean="0">
                              <a:solidFill>
                                <a:sysClr val="windowText" lastClr="000000"/>
                              </a:solidFill>
                              <a:latin typeface="Cambria Math" panose="02040503050406030204" pitchFamily="18" charset="0"/>
                            </a:rPr>
                          </m:ctrlPr>
                        </m:fPr>
                        <m:num>
                          <m:r>
                            <a:rPr lang="en-US" sz="4400" b="1" i="0" dirty="0" smtClean="0">
                              <a:solidFill>
                                <a:sysClr val="windowText" lastClr="000000"/>
                              </a:solidFill>
                              <a:latin typeface="Cambria Math" panose="02040503050406030204" pitchFamily="18" charset="0"/>
                            </a:rPr>
                            <m:t>𝟏𝟐</m:t>
                          </m:r>
                          <m:r>
                            <a:rPr lang="en-US" sz="4400" b="1" i="0" dirty="0" smtClean="0">
                              <a:solidFill>
                                <a:sysClr val="windowText" lastClr="000000"/>
                              </a:solidFill>
                              <a:latin typeface="Cambria Math" panose="02040503050406030204" pitchFamily="18" charset="0"/>
                            </a:rPr>
                            <m:t>,</m:t>
                          </m:r>
                          <m:r>
                            <a:rPr lang="en-US" sz="4400" b="1" i="0" dirty="0" smtClean="0">
                              <a:solidFill>
                                <a:sysClr val="windowText" lastClr="000000"/>
                              </a:solidFill>
                              <a:latin typeface="Cambria Math" panose="02040503050406030204" pitchFamily="18" charset="0"/>
                            </a:rPr>
                            <m:t>𝟎𝟎𝟎</m:t>
                          </m:r>
                        </m:num>
                        <m:den>
                          <m:r>
                            <a:rPr lang="en-US" sz="4400" b="1" dirty="0">
                              <a:solidFill>
                                <a:sysClr val="windowText" lastClr="000000"/>
                              </a:solidFill>
                              <a:latin typeface="Cambria Math" panose="02040503050406030204" pitchFamily="18" charset="0"/>
                            </a:rPr>
                            <m:t>𝟏𝟎𝟎</m:t>
                          </m:r>
                          <m:r>
                            <a:rPr lang="en-US" sz="4400" b="1" dirty="0">
                              <a:solidFill>
                                <a:sysClr val="windowText" lastClr="000000"/>
                              </a:solidFill>
                              <a:latin typeface="Cambria Math" panose="02040503050406030204" pitchFamily="18" charset="0"/>
                            </a:rPr>
                            <m:t>,</m:t>
                          </m:r>
                          <m:r>
                            <a:rPr lang="en-US" sz="4400" b="1" dirty="0">
                              <a:solidFill>
                                <a:sysClr val="windowText" lastClr="000000"/>
                              </a:solidFill>
                              <a:latin typeface="Cambria Math" panose="02040503050406030204" pitchFamily="18" charset="0"/>
                            </a:rPr>
                            <m:t>𝟎𝟎𝟎</m:t>
                          </m:r>
                        </m:den>
                      </m:f>
                      <m:r>
                        <a:rPr lang="en-US" sz="4400" b="1" dirty="0">
                          <a:solidFill>
                            <a:sysClr val="windowText" lastClr="000000"/>
                          </a:solidFill>
                          <a:latin typeface="Cambria Math" panose="02040503050406030204" pitchFamily="18" charset="0"/>
                        </a:rPr>
                        <m:t>=€</m:t>
                      </m:r>
                      <m:r>
                        <a:rPr lang="en-US" sz="4400" b="1" i="0" dirty="0" smtClean="0">
                          <a:solidFill>
                            <a:sysClr val="windowText" lastClr="000000"/>
                          </a:solidFill>
                          <a:latin typeface="Cambria Math" panose="02040503050406030204" pitchFamily="18" charset="0"/>
                        </a:rPr>
                        <m:t>𝟎</m:t>
                      </m:r>
                      <m:r>
                        <a:rPr lang="en-US" sz="4400" b="1" i="0" dirty="0" smtClean="0">
                          <a:solidFill>
                            <a:sysClr val="windowText" lastClr="000000"/>
                          </a:solidFill>
                          <a:latin typeface="Cambria Math" panose="02040503050406030204" pitchFamily="18" charset="0"/>
                        </a:rPr>
                        <m:t>.</m:t>
                      </m:r>
                      <m:r>
                        <a:rPr lang="en-US" sz="4400" b="1" i="0" dirty="0" smtClean="0">
                          <a:solidFill>
                            <a:sysClr val="windowText" lastClr="000000"/>
                          </a:solidFill>
                          <a:latin typeface="Cambria Math" panose="02040503050406030204" pitchFamily="18" charset="0"/>
                        </a:rPr>
                        <m:t>𝟏𝟐</m:t>
                      </m:r>
                      <m:r>
                        <a:rPr lang="en-US" sz="4400" b="1" i="0" dirty="0" smtClean="0">
                          <a:solidFill>
                            <a:sysClr val="windowText" lastClr="000000"/>
                          </a:solidFill>
                          <a:latin typeface="Cambria Math" panose="02040503050406030204" pitchFamily="18" charset="0"/>
                        </a:rPr>
                        <m:t> </m:t>
                      </m:r>
                      <m:r>
                        <a:rPr lang="en-US" sz="4400" b="1" i="0" dirty="0" smtClean="0">
                          <a:solidFill>
                            <a:sysClr val="windowText" lastClr="000000"/>
                          </a:solidFill>
                          <a:latin typeface="Cambria Math" panose="02040503050406030204" pitchFamily="18" charset="0"/>
                        </a:rPr>
                        <m:t>𝐩𝐞𝐫</m:t>
                      </m:r>
                      <m:r>
                        <a:rPr lang="en-US" sz="4400" b="1" i="0" dirty="0" smtClean="0">
                          <a:solidFill>
                            <a:sysClr val="windowText" lastClr="000000"/>
                          </a:solidFill>
                          <a:latin typeface="Cambria Math" panose="02040503050406030204" pitchFamily="18" charset="0"/>
                        </a:rPr>
                        <m:t> </m:t>
                      </m:r>
                      <m:r>
                        <a:rPr lang="en-US" sz="4400" b="1" i="0" dirty="0" smtClean="0">
                          <a:solidFill>
                            <a:sysClr val="windowText" lastClr="000000"/>
                          </a:solidFill>
                          <a:latin typeface="Cambria Math" panose="02040503050406030204" pitchFamily="18" charset="0"/>
                        </a:rPr>
                        <m:t>𝐦𝐢𝐥𝐞</m:t>
                      </m:r>
                    </m:oMath>
                  </m:oMathPara>
                </a14:m>
                <a:endParaRPr lang="en-US" sz="4400" b="1" dirty="0">
                  <a:solidFill>
                    <a:sysClr val="windowText" lastClr="000000"/>
                  </a:solidFill>
                </a:endParaRPr>
              </a:p>
            </p:txBody>
          </p:sp>
        </mc:Choice>
        <mc:Fallback xmlns="">
          <p:sp>
            <p:nvSpPr>
              <p:cNvPr id="7" name="Rectangle 6">
                <a:extLst>
                  <a:ext uri="{FF2B5EF4-FFF2-40B4-BE49-F238E27FC236}">
                    <a16:creationId xmlns:a16="http://schemas.microsoft.com/office/drawing/2014/main" id="{C2D40383-4576-487B-AA3B-1F2E8358C316}"/>
                  </a:ext>
                </a:extLst>
              </p:cNvPr>
              <p:cNvSpPr>
                <a:spLocks noRot="1" noChangeAspect="1" noMove="1" noResize="1" noEditPoints="1" noAdjustHandles="1" noChangeArrowheads="1" noChangeShapeType="1" noTextEdit="1"/>
              </p:cNvSpPr>
              <p:nvPr/>
            </p:nvSpPr>
            <p:spPr>
              <a:xfrm>
                <a:off x="1211944" y="5750837"/>
                <a:ext cx="22301200" cy="1625600"/>
              </a:xfrm>
              <a:prstGeom prst="rect">
                <a:avLst/>
              </a:prstGeom>
              <a:blipFill>
                <a:blip r:embed="rId3"/>
                <a:stretch>
                  <a:fillRect/>
                </a:stretch>
              </a:blipFill>
              <a:ln>
                <a:noFill/>
              </a:ln>
            </p:spPr>
            <p:txBody>
              <a:bodyPr/>
              <a:lstStyle/>
              <a:p>
                <a:r>
                  <a:rPr lang="en-US">
                    <a:noFill/>
                  </a:rPr>
                  <a:t> </a:t>
                </a:r>
              </a:p>
            </p:txBody>
          </p:sp>
        </mc:Fallback>
      </mc:AlternateContent>
      <p:sp>
        <p:nvSpPr>
          <p:cNvPr id="11" name="Rectangle 10">
            <a:extLst>
              <a:ext uri="{FF2B5EF4-FFF2-40B4-BE49-F238E27FC236}">
                <a16:creationId xmlns:a16="http://schemas.microsoft.com/office/drawing/2014/main" id="{9DBC4C4C-57E9-4842-8949-4F2D0850465F}"/>
              </a:ext>
            </a:extLst>
          </p:cNvPr>
          <p:cNvSpPr/>
          <p:nvPr/>
        </p:nvSpPr>
        <p:spPr>
          <a:xfrm>
            <a:off x="8584244" y="9583771"/>
            <a:ext cx="3353042" cy="1672564"/>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200" dirty="0">
              <a:solidFill>
                <a:sysClr val="windowText" lastClr="000000"/>
              </a:solidFill>
            </a:endParaRPr>
          </a:p>
        </p:txBody>
      </p:sp>
      <p:sp>
        <p:nvSpPr>
          <p:cNvPr id="13" name="Rectangle 12">
            <a:extLst>
              <a:ext uri="{FF2B5EF4-FFF2-40B4-BE49-F238E27FC236}">
                <a16:creationId xmlns:a16="http://schemas.microsoft.com/office/drawing/2014/main" id="{476E8B37-EF53-40C4-B772-FF5D91190801}"/>
              </a:ext>
            </a:extLst>
          </p:cNvPr>
          <p:cNvSpPr/>
          <p:nvPr/>
        </p:nvSpPr>
        <p:spPr>
          <a:xfrm>
            <a:off x="4799404" y="9004989"/>
            <a:ext cx="3353042" cy="2251345"/>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200" dirty="0">
              <a:solidFill>
                <a:sysClr val="windowText" lastClr="000000"/>
              </a:solidFill>
            </a:endParaRPr>
          </a:p>
        </p:txBody>
      </p:sp>
      <p:sp>
        <p:nvSpPr>
          <p:cNvPr id="15" name="Rectangle 14">
            <a:extLst>
              <a:ext uri="{FF2B5EF4-FFF2-40B4-BE49-F238E27FC236}">
                <a16:creationId xmlns:a16="http://schemas.microsoft.com/office/drawing/2014/main" id="{1084E1FE-DB2C-4EE5-8D49-1D0BB99F555E}"/>
              </a:ext>
            </a:extLst>
          </p:cNvPr>
          <p:cNvSpPr/>
          <p:nvPr/>
        </p:nvSpPr>
        <p:spPr>
          <a:xfrm>
            <a:off x="1014563" y="8427243"/>
            <a:ext cx="3353042" cy="2829092"/>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Depreciable cost</a:t>
            </a:r>
          </a:p>
          <a:p>
            <a:pPr algn="ctr"/>
            <a:r>
              <a:rPr lang="en-US" sz="3200" dirty="0">
                <a:solidFill>
                  <a:sysClr val="windowText" lastClr="000000"/>
                </a:solidFill>
              </a:rPr>
              <a:t>€12,000</a:t>
            </a:r>
          </a:p>
        </p:txBody>
      </p:sp>
      <p:sp>
        <p:nvSpPr>
          <p:cNvPr id="17" name="Rectangle 16">
            <a:extLst>
              <a:ext uri="{FF2B5EF4-FFF2-40B4-BE49-F238E27FC236}">
                <a16:creationId xmlns:a16="http://schemas.microsoft.com/office/drawing/2014/main" id="{726795E9-831E-45CA-A589-C643A58CC328}"/>
              </a:ext>
            </a:extLst>
          </p:cNvPr>
          <p:cNvSpPr/>
          <p:nvPr/>
        </p:nvSpPr>
        <p:spPr>
          <a:xfrm>
            <a:off x="1014563" y="11256335"/>
            <a:ext cx="3353041" cy="966005"/>
          </a:xfrm>
          <a:prstGeom prst="rect">
            <a:avLst/>
          </a:prstGeom>
          <a:solidFill>
            <a:schemeClr val="accent4"/>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Residual value</a:t>
            </a:r>
          </a:p>
          <a:p>
            <a:pPr algn="ctr"/>
            <a:r>
              <a:rPr lang="en-US" sz="3200" dirty="0">
                <a:solidFill>
                  <a:sysClr val="windowText" lastClr="000000"/>
                </a:solidFill>
              </a:rPr>
              <a:t>€1,000</a:t>
            </a:r>
          </a:p>
        </p:txBody>
      </p:sp>
      <p:sp>
        <p:nvSpPr>
          <p:cNvPr id="19" name="Rectangle 18">
            <a:extLst>
              <a:ext uri="{FF2B5EF4-FFF2-40B4-BE49-F238E27FC236}">
                <a16:creationId xmlns:a16="http://schemas.microsoft.com/office/drawing/2014/main" id="{482EDDCD-B7AB-49C9-8804-68369B318750}"/>
              </a:ext>
            </a:extLst>
          </p:cNvPr>
          <p:cNvSpPr/>
          <p:nvPr/>
        </p:nvSpPr>
        <p:spPr>
          <a:xfrm>
            <a:off x="4799404" y="11256335"/>
            <a:ext cx="3353041" cy="966005"/>
          </a:xfrm>
          <a:prstGeom prst="rect">
            <a:avLst/>
          </a:prstGeom>
          <a:solidFill>
            <a:schemeClr val="accent4"/>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Residual value</a:t>
            </a:r>
          </a:p>
          <a:p>
            <a:pPr algn="ctr"/>
            <a:r>
              <a:rPr lang="en-US" sz="3200" dirty="0">
                <a:solidFill>
                  <a:sysClr val="windowText" lastClr="000000"/>
                </a:solidFill>
              </a:rPr>
              <a:t>€1,000</a:t>
            </a:r>
          </a:p>
        </p:txBody>
      </p:sp>
      <p:sp>
        <p:nvSpPr>
          <p:cNvPr id="21" name="Rectangle 20">
            <a:extLst>
              <a:ext uri="{FF2B5EF4-FFF2-40B4-BE49-F238E27FC236}">
                <a16:creationId xmlns:a16="http://schemas.microsoft.com/office/drawing/2014/main" id="{AB40C368-6878-46C5-BF0A-9401B0D0753B}"/>
              </a:ext>
            </a:extLst>
          </p:cNvPr>
          <p:cNvSpPr/>
          <p:nvPr/>
        </p:nvSpPr>
        <p:spPr>
          <a:xfrm>
            <a:off x="4799404" y="8424290"/>
            <a:ext cx="3353042" cy="577747"/>
          </a:xfrm>
          <a:prstGeom prst="rect">
            <a:avLst/>
          </a:prstGeom>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Dep. Exp. = €</a:t>
            </a:r>
            <a:r>
              <a:rPr lang="en-US" altLang="zh-CN" sz="3200" dirty="0">
                <a:solidFill>
                  <a:sysClr val="windowText" lastClr="000000"/>
                </a:solidFill>
              </a:rPr>
              <a:t>1</a:t>
            </a:r>
            <a:r>
              <a:rPr lang="en-US" sz="3200" dirty="0">
                <a:solidFill>
                  <a:sysClr val="windowText" lastClr="000000"/>
                </a:solidFill>
              </a:rPr>
              <a:t>,</a:t>
            </a:r>
            <a:r>
              <a:rPr lang="en-US" altLang="zh-CN" sz="3200" dirty="0">
                <a:solidFill>
                  <a:sysClr val="windowText" lastClr="000000"/>
                </a:solidFill>
              </a:rPr>
              <a:t>8</a:t>
            </a:r>
            <a:r>
              <a:rPr lang="en-US" sz="3200" dirty="0">
                <a:solidFill>
                  <a:sysClr val="windowText" lastClr="000000"/>
                </a:solidFill>
              </a:rPr>
              <a:t>00</a:t>
            </a:r>
          </a:p>
        </p:txBody>
      </p:sp>
      <p:sp>
        <p:nvSpPr>
          <p:cNvPr id="23" name="Rectangle 22">
            <a:extLst>
              <a:ext uri="{FF2B5EF4-FFF2-40B4-BE49-F238E27FC236}">
                <a16:creationId xmlns:a16="http://schemas.microsoft.com/office/drawing/2014/main" id="{2C936BB4-1488-4D11-B063-DD49B555D59F}"/>
              </a:ext>
            </a:extLst>
          </p:cNvPr>
          <p:cNvSpPr/>
          <p:nvPr/>
        </p:nvSpPr>
        <p:spPr>
          <a:xfrm>
            <a:off x="8584244" y="11256335"/>
            <a:ext cx="3353041" cy="966005"/>
          </a:xfrm>
          <a:prstGeom prst="rect">
            <a:avLst/>
          </a:prstGeom>
          <a:solidFill>
            <a:schemeClr val="accent4"/>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Residual value</a:t>
            </a:r>
          </a:p>
          <a:p>
            <a:pPr algn="ctr"/>
            <a:r>
              <a:rPr lang="en-US" sz="3200" dirty="0">
                <a:solidFill>
                  <a:sysClr val="windowText" lastClr="000000"/>
                </a:solidFill>
              </a:rPr>
              <a:t>€1,000</a:t>
            </a:r>
          </a:p>
        </p:txBody>
      </p:sp>
      <p:sp>
        <p:nvSpPr>
          <p:cNvPr id="25" name="Rectangle 24">
            <a:extLst>
              <a:ext uri="{FF2B5EF4-FFF2-40B4-BE49-F238E27FC236}">
                <a16:creationId xmlns:a16="http://schemas.microsoft.com/office/drawing/2014/main" id="{C59BFD2F-C0AE-4DBA-874F-49A3A499DA2E}"/>
              </a:ext>
            </a:extLst>
          </p:cNvPr>
          <p:cNvSpPr/>
          <p:nvPr/>
        </p:nvSpPr>
        <p:spPr>
          <a:xfrm>
            <a:off x="8584244" y="9006023"/>
            <a:ext cx="3353042" cy="577747"/>
          </a:xfrm>
          <a:prstGeom prst="rect">
            <a:avLst/>
          </a:prstGeom>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Dep. Exp. = €</a:t>
            </a:r>
            <a:r>
              <a:rPr lang="en-US" altLang="zh-CN" sz="3200" dirty="0">
                <a:solidFill>
                  <a:sysClr val="windowText" lastClr="000000"/>
                </a:solidFill>
              </a:rPr>
              <a:t>3</a:t>
            </a:r>
            <a:r>
              <a:rPr lang="en-US" sz="3200" dirty="0">
                <a:solidFill>
                  <a:sysClr val="windowText" lastClr="000000"/>
                </a:solidFill>
              </a:rPr>
              <a:t>,</a:t>
            </a:r>
            <a:r>
              <a:rPr lang="en-US" altLang="zh-CN" sz="3200" dirty="0">
                <a:solidFill>
                  <a:sysClr val="windowText" lastClr="000000"/>
                </a:solidFill>
              </a:rPr>
              <a:t>6</a:t>
            </a:r>
            <a:r>
              <a:rPr lang="en-US" sz="3200" dirty="0">
                <a:solidFill>
                  <a:sysClr val="windowText" lastClr="000000"/>
                </a:solidFill>
              </a:rPr>
              <a:t>00</a:t>
            </a:r>
          </a:p>
        </p:txBody>
      </p:sp>
      <p:sp>
        <p:nvSpPr>
          <p:cNvPr id="27" name="Rectangle 26">
            <a:extLst>
              <a:ext uri="{FF2B5EF4-FFF2-40B4-BE49-F238E27FC236}">
                <a16:creationId xmlns:a16="http://schemas.microsoft.com/office/drawing/2014/main" id="{A78453A7-8F68-4C38-A26F-067003315672}"/>
              </a:ext>
            </a:extLst>
          </p:cNvPr>
          <p:cNvSpPr/>
          <p:nvPr/>
        </p:nvSpPr>
        <p:spPr>
          <a:xfrm>
            <a:off x="12369083" y="10155493"/>
            <a:ext cx="3353042" cy="1100842"/>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200" dirty="0">
              <a:solidFill>
                <a:sysClr val="windowText" lastClr="000000"/>
              </a:solidFill>
            </a:endParaRPr>
          </a:p>
        </p:txBody>
      </p:sp>
      <p:sp>
        <p:nvSpPr>
          <p:cNvPr id="29" name="Rectangle 28">
            <a:extLst>
              <a:ext uri="{FF2B5EF4-FFF2-40B4-BE49-F238E27FC236}">
                <a16:creationId xmlns:a16="http://schemas.microsoft.com/office/drawing/2014/main" id="{98782FC4-0AC3-4092-A452-474D85BBD744}"/>
              </a:ext>
            </a:extLst>
          </p:cNvPr>
          <p:cNvSpPr/>
          <p:nvPr/>
        </p:nvSpPr>
        <p:spPr>
          <a:xfrm>
            <a:off x="12369083" y="11256335"/>
            <a:ext cx="3353041" cy="966005"/>
          </a:xfrm>
          <a:prstGeom prst="rect">
            <a:avLst/>
          </a:prstGeom>
          <a:solidFill>
            <a:schemeClr val="accent4"/>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Residual value</a:t>
            </a:r>
          </a:p>
          <a:p>
            <a:pPr algn="ctr"/>
            <a:r>
              <a:rPr lang="en-US" sz="3200" dirty="0">
                <a:solidFill>
                  <a:sysClr val="windowText" lastClr="000000"/>
                </a:solidFill>
              </a:rPr>
              <a:t>€1,000</a:t>
            </a:r>
          </a:p>
        </p:txBody>
      </p:sp>
      <p:sp>
        <p:nvSpPr>
          <p:cNvPr id="31" name="Rectangle 30">
            <a:extLst>
              <a:ext uri="{FF2B5EF4-FFF2-40B4-BE49-F238E27FC236}">
                <a16:creationId xmlns:a16="http://schemas.microsoft.com/office/drawing/2014/main" id="{E3807FB8-83F1-46BB-BCF2-DC8C9C07C997}"/>
              </a:ext>
            </a:extLst>
          </p:cNvPr>
          <p:cNvSpPr/>
          <p:nvPr/>
        </p:nvSpPr>
        <p:spPr>
          <a:xfrm>
            <a:off x="12369083" y="9577745"/>
            <a:ext cx="3353042" cy="577747"/>
          </a:xfrm>
          <a:prstGeom prst="rect">
            <a:avLst/>
          </a:prstGeom>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Dep. Exp. = €</a:t>
            </a:r>
            <a:r>
              <a:rPr lang="en-US" altLang="zh-CN" sz="3200" dirty="0">
                <a:solidFill>
                  <a:sysClr val="windowText" lastClr="000000"/>
                </a:solidFill>
              </a:rPr>
              <a:t>2</a:t>
            </a:r>
            <a:r>
              <a:rPr lang="en-US" sz="3200" dirty="0">
                <a:solidFill>
                  <a:sysClr val="windowText" lastClr="000000"/>
                </a:solidFill>
              </a:rPr>
              <a:t>,400</a:t>
            </a:r>
          </a:p>
        </p:txBody>
      </p:sp>
      <p:sp>
        <p:nvSpPr>
          <p:cNvPr id="33" name="Rectangle 32">
            <a:extLst>
              <a:ext uri="{FF2B5EF4-FFF2-40B4-BE49-F238E27FC236}">
                <a16:creationId xmlns:a16="http://schemas.microsoft.com/office/drawing/2014/main" id="{99771EDA-4AAD-431E-96EE-5E04AF73F677}"/>
              </a:ext>
            </a:extLst>
          </p:cNvPr>
          <p:cNvSpPr/>
          <p:nvPr/>
        </p:nvSpPr>
        <p:spPr>
          <a:xfrm>
            <a:off x="16153921" y="10678586"/>
            <a:ext cx="3353042" cy="577748"/>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200" dirty="0">
              <a:solidFill>
                <a:sysClr val="windowText" lastClr="000000"/>
              </a:solidFill>
            </a:endParaRPr>
          </a:p>
        </p:txBody>
      </p:sp>
      <p:sp>
        <p:nvSpPr>
          <p:cNvPr id="35" name="Rectangle 34">
            <a:extLst>
              <a:ext uri="{FF2B5EF4-FFF2-40B4-BE49-F238E27FC236}">
                <a16:creationId xmlns:a16="http://schemas.microsoft.com/office/drawing/2014/main" id="{70A01739-3E1C-4EA4-AE94-3F4BC98575E4}"/>
              </a:ext>
            </a:extLst>
          </p:cNvPr>
          <p:cNvSpPr/>
          <p:nvPr/>
        </p:nvSpPr>
        <p:spPr>
          <a:xfrm>
            <a:off x="16153921" y="11256335"/>
            <a:ext cx="3353041" cy="966005"/>
          </a:xfrm>
          <a:prstGeom prst="rect">
            <a:avLst/>
          </a:prstGeom>
          <a:solidFill>
            <a:schemeClr val="accent4"/>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Residual value</a:t>
            </a:r>
          </a:p>
          <a:p>
            <a:pPr algn="ctr"/>
            <a:r>
              <a:rPr lang="en-US" sz="3200" dirty="0">
                <a:solidFill>
                  <a:sysClr val="windowText" lastClr="000000"/>
                </a:solidFill>
              </a:rPr>
              <a:t>€1,000</a:t>
            </a:r>
          </a:p>
        </p:txBody>
      </p:sp>
      <p:sp>
        <p:nvSpPr>
          <p:cNvPr id="37" name="Rectangle 36">
            <a:extLst>
              <a:ext uri="{FF2B5EF4-FFF2-40B4-BE49-F238E27FC236}">
                <a16:creationId xmlns:a16="http://schemas.microsoft.com/office/drawing/2014/main" id="{9CA5FFA7-CA89-4232-92F1-0B7FEDEEA837}"/>
              </a:ext>
            </a:extLst>
          </p:cNvPr>
          <p:cNvSpPr/>
          <p:nvPr/>
        </p:nvSpPr>
        <p:spPr>
          <a:xfrm>
            <a:off x="16153919" y="10091900"/>
            <a:ext cx="3353042" cy="577747"/>
          </a:xfrm>
          <a:prstGeom prst="rect">
            <a:avLst/>
          </a:prstGeom>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Dep. Exp. = €</a:t>
            </a:r>
            <a:r>
              <a:rPr lang="en-US" altLang="zh-CN" sz="3200" dirty="0">
                <a:solidFill>
                  <a:sysClr val="windowText" lastClr="000000"/>
                </a:solidFill>
              </a:rPr>
              <a:t>3</a:t>
            </a:r>
            <a:r>
              <a:rPr lang="en-US" sz="3200" dirty="0">
                <a:solidFill>
                  <a:sysClr val="windowText" lastClr="000000"/>
                </a:solidFill>
              </a:rPr>
              <a:t>,</a:t>
            </a:r>
            <a:r>
              <a:rPr lang="en-US" altLang="zh-CN" sz="3200" dirty="0">
                <a:solidFill>
                  <a:sysClr val="windowText" lastClr="000000"/>
                </a:solidFill>
              </a:rPr>
              <a:t>0</a:t>
            </a:r>
            <a:r>
              <a:rPr lang="en-US" sz="3200" dirty="0">
                <a:solidFill>
                  <a:sysClr val="windowText" lastClr="000000"/>
                </a:solidFill>
              </a:rPr>
              <a:t>00</a:t>
            </a:r>
          </a:p>
        </p:txBody>
      </p:sp>
      <p:sp>
        <p:nvSpPr>
          <p:cNvPr id="39" name="Rectangle 38">
            <a:extLst>
              <a:ext uri="{FF2B5EF4-FFF2-40B4-BE49-F238E27FC236}">
                <a16:creationId xmlns:a16="http://schemas.microsoft.com/office/drawing/2014/main" id="{B7EA4B9D-294A-4CEE-AF1A-7127C43AEB5A}"/>
              </a:ext>
            </a:extLst>
          </p:cNvPr>
          <p:cNvSpPr/>
          <p:nvPr/>
        </p:nvSpPr>
        <p:spPr>
          <a:xfrm>
            <a:off x="19938758" y="11256335"/>
            <a:ext cx="3353041" cy="966005"/>
          </a:xfrm>
          <a:prstGeom prst="rect">
            <a:avLst/>
          </a:prstGeom>
          <a:solidFill>
            <a:schemeClr val="accent4"/>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Residual value</a:t>
            </a:r>
          </a:p>
          <a:p>
            <a:pPr algn="ctr"/>
            <a:r>
              <a:rPr lang="en-US" sz="3200" dirty="0">
                <a:solidFill>
                  <a:sysClr val="windowText" lastClr="000000"/>
                </a:solidFill>
              </a:rPr>
              <a:t>€1,000</a:t>
            </a:r>
          </a:p>
        </p:txBody>
      </p:sp>
      <p:sp>
        <p:nvSpPr>
          <p:cNvPr id="41" name="Rectangle 40">
            <a:extLst>
              <a:ext uri="{FF2B5EF4-FFF2-40B4-BE49-F238E27FC236}">
                <a16:creationId xmlns:a16="http://schemas.microsoft.com/office/drawing/2014/main" id="{CF9A14FA-D3D4-4685-99EC-0B6675E0B7B3}"/>
              </a:ext>
            </a:extLst>
          </p:cNvPr>
          <p:cNvSpPr/>
          <p:nvPr/>
        </p:nvSpPr>
        <p:spPr>
          <a:xfrm>
            <a:off x="19938758" y="10677486"/>
            <a:ext cx="3353042" cy="577747"/>
          </a:xfrm>
          <a:prstGeom prst="rect">
            <a:avLst/>
          </a:prstGeom>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Dep. Exp. = €</a:t>
            </a:r>
            <a:r>
              <a:rPr lang="en-US" altLang="zh-CN" sz="3200" dirty="0">
                <a:solidFill>
                  <a:sysClr val="windowText" lastClr="000000"/>
                </a:solidFill>
              </a:rPr>
              <a:t>1</a:t>
            </a:r>
            <a:r>
              <a:rPr lang="en-US" sz="3200" dirty="0">
                <a:solidFill>
                  <a:sysClr val="windowText" lastClr="000000"/>
                </a:solidFill>
              </a:rPr>
              <a:t>,</a:t>
            </a:r>
            <a:r>
              <a:rPr lang="en-US" altLang="zh-CN" sz="3200" dirty="0">
                <a:solidFill>
                  <a:sysClr val="windowText" lastClr="000000"/>
                </a:solidFill>
              </a:rPr>
              <a:t>2</a:t>
            </a:r>
            <a:r>
              <a:rPr lang="en-US" sz="3200" dirty="0">
                <a:solidFill>
                  <a:sysClr val="windowText" lastClr="000000"/>
                </a:solidFill>
              </a:rPr>
              <a:t>00</a:t>
            </a:r>
          </a:p>
        </p:txBody>
      </p:sp>
      <p:sp>
        <p:nvSpPr>
          <p:cNvPr id="43" name="Rectangle 42">
            <a:extLst>
              <a:ext uri="{FF2B5EF4-FFF2-40B4-BE49-F238E27FC236}">
                <a16:creationId xmlns:a16="http://schemas.microsoft.com/office/drawing/2014/main" id="{572B616E-926C-4A09-8055-1EF418B427E1}"/>
              </a:ext>
            </a:extLst>
          </p:cNvPr>
          <p:cNvSpPr/>
          <p:nvPr/>
        </p:nvSpPr>
        <p:spPr>
          <a:xfrm>
            <a:off x="16475696" y="7512834"/>
            <a:ext cx="6816104" cy="1200329"/>
          </a:xfrm>
          <a:prstGeom prst="rect">
            <a:avLst/>
          </a:prstGeom>
          <a:solidFill>
            <a:schemeClr val="accent4">
              <a:lumMod val="90000"/>
            </a:schemeClr>
          </a:solidFill>
        </p:spPr>
        <p:txBody>
          <a:bodyPr wrap="square">
            <a:spAutoFit/>
          </a:bodyPr>
          <a:lstStyle/>
          <a:p>
            <a:r>
              <a:rPr lang="en-US" dirty="0">
                <a:solidFill>
                  <a:schemeClr val="tx2"/>
                </a:solidFill>
              </a:rPr>
              <a:t>Dr. Dep. Exp</a:t>
            </a:r>
            <a:r>
              <a:rPr lang="en-US" altLang="zh-CN" dirty="0">
                <a:solidFill>
                  <a:schemeClr val="tx2"/>
                </a:solidFill>
              </a:rPr>
              <a:t>ense</a:t>
            </a:r>
            <a:r>
              <a:rPr lang="en-US" dirty="0">
                <a:solidFill>
                  <a:schemeClr val="tx2"/>
                </a:solidFill>
              </a:rPr>
              <a:t> 	        1,800</a:t>
            </a:r>
          </a:p>
          <a:p>
            <a:r>
              <a:rPr lang="en-US" dirty="0">
                <a:solidFill>
                  <a:schemeClr val="tx2"/>
                </a:solidFill>
              </a:rPr>
              <a:t>       Cr. Accumulated Dep. 	 1,800</a:t>
            </a:r>
          </a:p>
        </p:txBody>
      </p:sp>
      <p:sp>
        <p:nvSpPr>
          <p:cNvPr id="45" name="Rectangle 44">
            <a:extLst>
              <a:ext uri="{FF2B5EF4-FFF2-40B4-BE49-F238E27FC236}">
                <a16:creationId xmlns:a16="http://schemas.microsoft.com/office/drawing/2014/main" id="{EA43C87B-2417-4E0A-A38C-8EEB485BDB96}"/>
              </a:ext>
            </a:extLst>
          </p:cNvPr>
          <p:cNvSpPr/>
          <p:nvPr/>
        </p:nvSpPr>
        <p:spPr>
          <a:xfrm>
            <a:off x="5813467" y="12207597"/>
            <a:ext cx="1324914" cy="646331"/>
          </a:xfrm>
          <a:prstGeom prst="rect">
            <a:avLst/>
          </a:prstGeom>
        </p:spPr>
        <p:txBody>
          <a:bodyPr wrap="none">
            <a:spAutoFit/>
          </a:bodyPr>
          <a:lstStyle/>
          <a:p>
            <a:pPr algn="ctr"/>
            <a:r>
              <a:rPr lang="en-US" dirty="0">
                <a:solidFill>
                  <a:schemeClr val="tx2"/>
                </a:solidFill>
              </a:rPr>
              <a:t>Year 1</a:t>
            </a:r>
          </a:p>
        </p:txBody>
      </p:sp>
      <p:sp>
        <p:nvSpPr>
          <p:cNvPr id="47" name="Rectangle 46">
            <a:extLst>
              <a:ext uri="{FF2B5EF4-FFF2-40B4-BE49-F238E27FC236}">
                <a16:creationId xmlns:a16="http://schemas.microsoft.com/office/drawing/2014/main" id="{F4470593-4DB4-4347-86A2-CC7DD621A35F}"/>
              </a:ext>
            </a:extLst>
          </p:cNvPr>
          <p:cNvSpPr/>
          <p:nvPr/>
        </p:nvSpPr>
        <p:spPr>
          <a:xfrm>
            <a:off x="9598305" y="12207597"/>
            <a:ext cx="1324914" cy="646331"/>
          </a:xfrm>
          <a:prstGeom prst="rect">
            <a:avLst/>
          </a:prstGeom>
        </p:spPr>
        <p:txBody>
          <a:bodyPr wrap="none">
            <a:spAutoFit/>
          </a:bodyPr>
          <a:lstStyle/>
          <a:p>
            <a:pPr algn="ctr"/>
            <a:r>
              <a:rPr lang="en-US" dirty="0">
                <a:solidFill>
                  <a:schemeClr val="tx2"/>
                </a:solidFill>
              </a:rPr>
              <a:t>Year 2</a:t>
            </a:r>
          </a:p>
        </p:txBody>
      </p:sp>
      <p:sp>
        <p:nvSpPr>
          <p:cNvPr id="49" name="Rectangle 48">
            <a:extLst>
              <a:ext uri="{FF2B5EF4-FFF2-40B4-BE49-F238E27FC236}">
                <a16:creationId xmlns:a16="http://schemas.microsoft.com/office/drawing/2014/main" id="{E98CD25A-C453-4A7B-B4A1-FF75095AB69F}"/>
              </a:ext>
            </a:extLst>
          </p:cNvPr>
          <p:cNvSpPr/>
          <p:nvPr/>
        </p:nvSpPr>
        <p:spPr>
          <a:xfrm>
            <a:off x="13383143" y="12207597"/>
            <a:ext cx="1324914" cy="646331"/>
          </a:xfrm>
          <a:prstGeom prst="rect">
            <a:avLst/>
          </a:prstGeom>
        </p:spPr>
        <p:txBody>
          <a:bodyPr wrap="none">
            <a:spAutoFit/>
          </a:bodyPr>
          <a:lstStyle/>
          <a:p>
            <a:pPr algn="ctr"/>
            <a:r>
              <a:rPr lang="en-US" dirty="0">
                <a:solidFill>
                  <a:schemeClr val="tx2"/>
                </a:solidFill>
              </a:rPr>
              <a:t>Year </a:t>
            </a:r>
            <a:r>
              <a:rPr lang="en-US" altLang="zh-CN" dirty="0">
                <a:solidFill>
                  <a:schemeClr val="tx2"/>
                </a:solidFill>
              </a:rPr>
              <a:t>3</a:t>
            </a:r>
            <a:endParaRPr lang="en-US" dirty="0">
              <a:solidFill>
                <a:schemeClr val="tx2"/>
              </a:solidFill>
            </a:endParaRPr>
          </a:p>
        </p:txBody>
      </p:sp>
      <p:sp>
        <p:nvSpPr>
          <p:cNvPr id="51" name="Rectangle 50">
            <a:extLst>
              <a:ext uri="{FF2B5EF4-FFF2-40B4-BE49-F238E27FC236}">
                <a16:creationId xmlns:a16="http://schemas.microsoft.com/office/drawing/2014/main" id="{F721B1CA-7186-4620-A968-7AD7F17019B2}"/>
              </a:ext>
            </a:extLst>
          </p:cNvPr>
          <p:cNvSpPr/>
          <p:nvPr/>
        </p:nvSpPr>
        <p:spPr>
          <a:xfrm>
            <a:off x="17167981" y="12207597"/>
            <a:ext cx="1324914" cy="646331"/>
          </a:xfrm>
          <a:prstGeom prst="rect">
            <a:avLst/>
          </a:prstGeom>
        </p:spPr>
        <p:txBody>
          <a:bodyPr wrap="none">
            <a:spAutoFit/>
          </a:bodyPr>
          <a:lstStyle/>
          <a:p>
            <a:pPr algn="ctr"/>
            <a:r>
              <a:rPr lang="en-US" dirty="0">
                <a:solidFill>
                  <a:schemeClr val="tx2"/>
                </a:solidFill>
              </a:rPr>
              <a:t>Year </a:t>
            </a:r>
            <a:r>
              <a:rPr lang="en-US" altLang="zh-CN" dirty="0">
                <a:solidFill>
                  <a:schemeClr val="tx2"/>
                </a:solidFill>
              </a:rPr>
              <a:t>4</a:t>
            </a:r>
            <a:endParaRPr lang="en-US" dirty="0">
              <a:solidFill>
                <a:schemeClr val="tx2"/>
              </a:solidFill>
            </a:endParaRPr>
          </a:p>
        </p:txBody>
      </p:sp>
      <p:sp>
        <p:nvSpPr>
          <p:cNvPr id="53" name="Rectangle 52">
            <a:extLst>
              <a:ext uri="{FF2B5EF4-FFF2-40B4-BE49-F238E27FC236}">
                <a16:creationId xmlns:a16="http://schemas.microsoft.com/office/drawing/2014/main" id="{E412933E-FC88-4E83-87FA-8C4D05A05D1F}"/>
              </a:ext>
            </a:extLst>
          </p:cNvPr>
          <p:cNvSpPr/>
          <p:nvPr/>
        </p:nvSpPr>
        <p:spPr>
          <a:xfrm>
            <a:off x="20952819" y="12207597"/>
            <a:ext cx="1324914" cy="646331"/>
          </a:xfrm>
          <a:prstGeom prst="rect">
            <a:avLst/>
          </a:prstGeom>
        </p:spPr>
        <p:txBody>
          <a:bodyPr wrap="none">
            <a:spAutoFit/>
          </a:bodyPr>
          <a:lstStyle/>
          <a:p>
            <a:pPr algn="ctr"/>
            <a:r>
              <a:rPr lang="en-US" dirty="0">
                <a:solidFill>
                  <a:schemeClr val="tx2"/>
                </a:solidFill>
              </a:rPr>
              <a:t>Year </a:t>
            </a:r>
            <a:r>
              <a:rPr lang="en-US" altLang="zh-CN" dirty="0">
                <a:solidFill>
                  <a:schemeClr val="tx2"/>
                </a:solidFill>
              </a:rPr>
              <a:t>5</a:t>
            </a:r>
            <a:endParaRPr lang="en-US" dirty="0">
              <a:solidFill>
                <a:schemeClr val="tx2"/>
              </a:solidFill>
            </a:endParaRPr>
          </a:p>
        </p:txBody>
      </p:sp>
      <p:sp>
        <p:nvSpPr>
          <p:cNvPr id="56" name="Rectangle 55">
            <a:extLst>
              <a:ext uri="{FF2B5EF4-FFF2-40B4-BE49-F238E27FC236}">
                <a16:creationId xmlns:a16="http://schemas.microsoft.com/office/drawing/2014/main" id="{25284E05-631D-4008-BD8B-FE2B14BC1AA3}"/>
              </a:ext>
            </a:extLst>
          </p:cNvPr>
          <p:cNvSpPr/>
          <p:nvPr/>
        </p:nvSpPr>
        <p:spPr>
          <a:xfrm>
            <a:off x="5130881" y="7699883"/>
            <a:ext cx="3353042" cy="577747"/>
          </a:xfrm>
          <a:prstGeom prst="rect">
            <a:avLst/>
          </a:prstGeom>
          <a:ln w="38100">
            <a:no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15,000 miles</a:t>
            </a:r>
          </a:p>
        </p:txBody>
      </p:sp>
      <p:sp>
        <p:nvSpPr>
          <p:cNvPr id="57" name="Rectangle 56">
            <a:extLst>
              <a:ext uri="{FF2B5EF4-FFF2-40B4-BE49-F238E27FC236}">
                <a16:creationId xmlns:a16="http://schemas.microsoft.com/office/drawing/2014/main" id="{94BDBC99-F279-4DD7-894E-F66167708C0C}"/>
              </a:ext>
            </a:extLst>
          </p:cNvPr>
          <p:cNvSpPr/>
          <p:nvPr/>
        </p:nvSpPr>
        <p:spPr>
          <a:xfrm>
            <a:off x="8915721" y="8281616"/>
            <a:ext cx="3353042" cy="577747"/>
          </a:xfrm>
          <a:prstGeom prst="rect">
            <a:avLst/>
          </a:prstGeom>
          <a:ln w="38100">
            <a:no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30,000 miles</a:t>
            </a:r>
          </a:p>
        </p:txBody>
      </p:sp>
      <p:sp>
        <p:nvSpPr>
          <p:cNvPr id="58" name="Rectangle 57">
            <a:extLst>
              <a:ext uri="{FF2B5EF4-FFF2-40B4-BE49-F238E27FC236}">
                <a16:creationId xmlns:a16="http://schemas.microsoft.com/office/drawing/2014/main" id="{87DA2AFD-5641-4989-BC9D-1CF19D05D9C1}"/>
              </a:ext>
            </a:extLst>
          </p:cNvPr>
          <p:cNvSpPr/>
          <p:nvPr/>
        </p:nvSpPr>
        <p:spPr>
          <a:xfrm>
            <a:off x="12700560" y="8853338"/>
            <a:ext cx="3353042" cy="577747"/>
          </a:xfrm>
          <a:prstGeom prst="rect">
            <a:avLst/>
          </a:prstGeom>
          <a:ln w="38100">
            <a:no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20,000 miles</a:t>
            </a:r>
          </a:p>
        </p:txBody>
      </p:sp>
      <p:sp>
        <p:nvSpPr>
          <p:cNvPr id="59" name="Rectangle 58">
            <a:extLst>
              <a:ext uri="{FF2B5EF4-FFF2-40B4-BE49-F238E27FC236}">
                <a16:creationId xmlns:a16="http://schemas.microsoft.com/office/drawing/2014/main" id="{4819D283-9264-4BDC-AEBC-8B14A19F28A2}"/>
              </a:ext>
            </a:extLst>
          </p:cNvPr>
          <p:cNvSpPr/>
          <p:nvPr/>
        </p:nvSpPr>
        <p:spPr>
          <a:xfrm>
            <a:off x="16485396" y="9367493"/>
            <a:ext cx="3353042" cy="577747"/>
          </a:xfrm>
          <a:prstGeom prst="rect">
            <a:avLst/>
          </a:prstGeom>
          <a:ln w="38100">
            <a:no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25,000 miles</a:t>
            </a:r>
          </a:p>
        </p:txBody>
      </p:sp>
      <p:sp>
        <p:nvSpPr>
          <p:cNvPr id="60" name="Rectangle 59">
            <a:extLst>
              <a:ext uri="{FF2B5EF4-FFF2-40B4-BE49-F238E27FC236}">
                <a16:creationId xmlns:a16="http://schemas.microsoft.com/office/drawing/2014/main" id="{39390490-9805-402C-83BA-06FEBBF8255F}"/>
              </a:ext>
            </a:extLst>
          </p:cNvPr>
          <p:cNvSpPr/>
          <p:nvPr/>
        </p:nvSpPr>
        <p:spPr>
          <a:xfrm>
            <a:off x="20270235" y="9953079"/>
            <a:ext cx="3353042" cy="577747"/>
          </a:xfrm>
          <a:prstGeom prst="rect">
            <a:avLst/>
          </a:prstGeom>
          <a:ln w="38100">
            <a:no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10,000 miles</a:t>
            </a:r>
          </a:p>
        </p:txBody>
      </p:sp>
      <p:pic>
        <p:nvPicPr>
          <p:cNvPr id="1026" name="Picture 2" descr="Computer Icons Scalable Vector Graphics Pickup truck Portable Network  Graphics - pickup truck png download - 1200*1200 - Free Transparent  Computer Icons png Download. - Clip Art Library">
            <a:extLst>
              <a:ext uri="{FF2B5EF4-FFF2-40B4-BE49-F238E27FC236}">
                <a16:creationId xmlns:a16="http://schemas.microsoft.com/office/drawing/2014/main" id="{F9AB9DD1-B508-4A50-AC3C-49C35D33566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909537" y="7556637"/>
            <a:ext cx="870606" cy="87060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Computer Icons Scalable Vector Graphics Pickup truck Portable Network  Graphics - pickup truck png download - 1200*1200 - Free Transparent  Computer Icons png Download. - Clip Art Library">
            <a:extLst>
              <a:ext uri="{FF2B5EF4-FFF2-40B4-BE49-F238E27FC236}">
                <a16:creationId xmlns:a16="http://schemas.microsoft.com/office/drawing/2014/main" id="{FC575FE2-CC41-456A-BCB5-6E23FB633D57}"/>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694374" y="8110289"/>
            <a:ext cx="870606" cy="87060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omputer Icons Scalable Vector Graphics Pickup truck Portable Network  Graphics - pickup truck png download - 1200*1200 - Free Transparent  Computer Icons png Download. - Clip Art Library">
            <a:extLst>
              <a:ext uri="{FF2B5EF4-FFF2-40B4-BE49-F238E27FC236}">
                <a16:creationId xmlns:a16="http://schemas.microsoft.com/office/drawing/2014/main" id="{23200A10-98E5-4A6D-94DB-47D9B22323EB}"/>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506125" y="8706908"/>
            <a:ext cx="870606" cy="87060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omputer Icons Scalable Vector Graphics Pickup truck Portable Network  Graphics - pickup truck png download - 1200*1200 - Free Transparent  Computer Icons png Download. - Clip Art Library">
            <a:extLst>
              <a:ext uri="{FF2B5EF4-FFF2-40B4-BE49-F238E27FC236}">
                <a16:creationId xmlns:a16="http://schemas.microsoft.com/office/drawing/2014/main" id="{30CC36DA-4AE3-4619-A6DA-BD6471C0E9AE}"/>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6278797" y="9232398"/>
            <a:ext cx="870606" cy="87060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Computer Icons Scalable Vector Graphics Pickup truck Portable Network  Graphics - pickup truck png download - 1200*1200 - Free Transparent  Computer Icons png Download. - Clip Art Library">
            <a:extLst>
              <a:ext uri="{FF2B5EF4-FFF2-40B4-BE49-F238E27FC236}">
                <a16:creationId xmlns:a16="http://schemas.microsoft.com/office/drawing/2014/main" id="{F2FD20DC-1762-4890-8C32-EC806BEFB1AF}"/>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0063636" y="9813938"/>
            <a:ext cx="870606" cy="870606"/>
          </a:xfrm>
          <a:prstGeom prst="rect">
            <a:avLst/>
          </a:prstGeom>
          <a:noFill/>
          <a:extLst>
            <a:ext uri="{909E8E84-426E-40DD-AFC4-6F175D3DCCD1}">
              <a14:hiddenFill xmlns:a14="http://schemas.microsoft.com/office/drawing/2010/main">
                <a:solidFill>
                  <a:srgbClr val="FFFFFF"/>
                </a:solidFill>
              </a14:hiddenFill>
            </a:ext>
          </a:extLst>
        </p:spPr>
      </p:pic>
      <p:sp>
        <p:nvSpPr>
          <p:cNvPr id="61" name="Footer Placeholder 60">
            <a:extLst>
              <a:ext uri="{FF2B5EF4-FFF2-40B4-BE49-F238E27FC236}">
                <a16:creationId xmlns:a16="http://schemas.microsoft.com/office/drawing/2014/main" id="{372A314B-530C-481B-8E6C-C2B491FD2EE2}"/>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66" name="Slide Number Placeholder 65">
            <a:extLst>
              <a:ext uri="{FF2B5EF4-FFF2-40B4-BE49-F238E27FC236}">
                <a16:creationId xmlns:a16="http://schemas.microsoft.com/office/drawing/2014/main" id="{289BEE6B-65C2-4DCE-9CC5-76288179CF6B}"/>
              </a:ext>
            </a:extLst>
          </p:cNvPr>
          <p:cNvSpPr>
            <a:spLocks noGrp="1"/>
          </p:cNvSpPr>
          <p:nvPr>
            <p:ph type="sldNum" sz="quarter" idx="12"/>
          </p:nvPr>
        </p:nvSpPr>
        <p:spPr/>
        <p:txBody>
          <a:bodyPr/>
          <a:lstStyle/>
          <a:p>
            <a:fld id="{EBE3AD81-3AD4-9C46-856E-C08CF1183C60}" type="slidenum">
              <a:rPr lang="en-US" smtClean="0"/>
              <a:pPr/>
              <a:t>23</a:t>
            </a:fld>
            <a:endParaRPr lang="en-US" dirty="0"/>
          </a:p>
        </p:txBody>
      </p:sp>
    </p:spTree>
    <p:extLst>
      <p:ext uri="{BB962C8B-B14F-4D97-AF65-F5344CB8AC3E}">
        <p14:creationId xmlns:p14="http://schemas.microsoft.com/office/powerpoint/2010/main" val="3148474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E8552-8531-43B5-BA85-DEEBCF959C63}"/>
              </a:ext>
            </a:extLst>
          </p:cNvPr>
          <p:cNvSpPr>
            <a:spLocks noGrp="1"/>
          </p:cNvSpPr>
          <p:nvPr>
            <p:ph type="title"/>
          </p:nvPr>
        </p:nvSpPr>
        <p:spPr/>
        <p:txBody>
          <a:bodyPr/>
          <a:lstStyle/>
          <a:p>
            <a:r>
              <a:rPr lang="en-US" dirty="0"/>
              <a:t>Units-of-Activity Method (cont’d)</a:t>
            </a:r>
          </a:p>
        </p:txBody>
      </p:sp>
      <p:sp>
        <p:nvSpPr>
          <p:cNvPr id="3" name="Content Placeholder 2">
            <a:extLst>
              <a:ext uri="{FF2B5EF4-FFF2-40B4-BE49-F238E27FC236}">
                <a16:creationId xmlns:a16="http://schemas.microsoft.com/office/drawing/2014/main" id="{D5433BC9-3245-4A21-91E2-E4B3FFA23016}"/>
              </a:ext>
            </a:extLst>
          </p:cNvPr>
          <p:cNvSpPr>
            <a:spLocks noGrp="1"/>
          </p:cNvSpPr>
          <p:nvPr>
            <p:ph sz="quarter" idx="13"/>
          </p:nvPr>
        </p:nvSpPr>
        <p:spPr/>
        <p:txBody>
          <a:bodyPr/>
          <a:lstStyle/>
          <a:p>
            <a:r>
              <a:rPr lang="en-US" b="1" dirty="0"/>
              <a:t>Depreciation schedule</a:t>
            </a:r>
          </a:p>
          <a:p>
            <a:endParaRPr lang="en-US" dirty="0"/>
          </a:p>
        </p:txBody>
      </p:sp>
      <p:pic>
        <p:nvPicPr>
          <p:cNvPr id="5" name="Picture 4">
            <a:extLst>
              <a:ext uri="{FF2B5EF4-FFF2-40B4-BE49-F238E27FC236}">
                <a16:creationId xmlns:a16="http://schemas.microsoft.com/office/drawing/2014/main" id="{234E673C-AC25-4C14-B504-ADC35CB5F2F8}"/>
              </a:ext>
            </a:extLst>
          </p:cNvPr>
          <p:cNvPicPr>
            <a:picLocks noChangeAspect="1"/>
          </p:cNvPicPr>
          <p:nvPr/>
        </p:nvPicPr>
        <p:blipFill>
          <a:blip r:embed="rId2"/>
          <a:stretch>
            <a:fillRect/>
          </a:stretch>
        </p:blipFill>
        <p:spPr>
          <a:xfrm>
            <a:off x="925575" y="4256393"/>
            <a:ext cx="22526500" cy="8490856"/>
          </a:xfrm>
          <a:prstGeom prst="rect">
            <a:avLst/>
          </a:prstGeom>
        </p:spPr>
      </p:pic>
      <p:sp>
        <p:nvSpPr>
          <p:cNvPr id="8" name="Freeform: Shape 7">
            <a:extLst>
              <a:ext uri="{FF2B5EF4-FFF2-40B4-BE49-F238E27FC236}">
                <a16:creationId xmlns:a16="http://schemas.microsoft.com/office/drawing/2014/main" id="{43183A56-9C3B-44CC-9CEA-53E629718D07}"/>
              </a:ext>
            </a:extLst>
          </p:cNvPr>
          <p:cNvSpPr/>
          <p:nvPr/>
        </p:nvSpPr>
        <p:spPr>
          <a:xfrm>
            <a:off x="16339945" y="1310543"/>
            <a:ext cx="5975350" cy="2165350"/>
          </a:xfrm>
          <a:custGeom>
            <a:avLst/>
            <a:gdLst>
              <a:gd name="connsiteX0" fmla="*/ 0 w 5975350"/>
              <a:gd name="connsiteY0" fmla="*/ 0 h 2165350"/>
              <a:gd name="connsiteX1" fmla="*/ 1333500 w 5975350"/>
              <a:gd name="connsiteY1" fmla="*/ 234950 h 2165350"/>
              <a:gd name="connsiteX2" fmla="*/ 2444750 w 5975350"/>
              <a:gd name="connsiteY2" fmla="*/ 692150 h 2165350"/>
              <a:gd name="connsiteX3" fmla="*/ 3562350 w 5975350"/>
              <a:gd name="connsiteY3" fmla="*/ 901700 h 2165350"/>
              <a:gd name="connsiteX4" fmla="*/ 4133850 w 5975350"/>
              <a:gd name="connsiteY4" fmla="*/ 1543050 h 2165350"/>
              <a:gd name="connsiteX5" fmla="*/ 4965700 w 5975350"/>
              <a:gd name="connsiteY5" fmla="*/ 1803400 h 2165350"/>
              <a:gd name="connsiteX6" fmla="*/ 5956300 w 5975350"/>
              <a:gd name="connsiteY6" fmla="*/ 2165350 h 2165350"/>
              <a:gd name="connsiteX7" fmla="*/ 5924550 w 5975350"/>
              <a:gd name="connsiteY7" fmla="*/ 2165350 h 2165350"/>
              <a:gd name="connsiteX8" fmla="*/ 5975350 w 5975350"/>
              <a:gd name="connsiteY8" fmla="*/ 2165350 h 2165350"/>
              <a:gd name="connsiteX0" fmla="*/ 0 w 5975350"/>
              <a:gd name="connsiteY0" fmla="*/ 0 h 2165350"/>
              <a:gd name="connsiteX1" fmla="*/ 1333500 w 5975350"/>
              <a:gd name="connsiteY1" fmla="*/ 234950 h 2165350"/>
              <a:gd name="connsiteX2" fmla="*/ 2444750 w 5975350"/>
              <a:gd name="connsiteY2" fmla="*/ 692150 h 2165350"/>
              <a:gd name="connsiteX3" fmla="*/ 3530600 w 5975350"/>
              <a:gd name="connsiteY3" fmla="*/ 977900 h 2165350"/>
              <a:gd name="connsiteX4" fmla="*/ 4133850 w 5975350"/>
              <a:gd name="connsiteY4" fmla="*/ 1543050 h 2165350"/>
              <a:gd name="connsiteX5" fmla="*/ 4965700 w 5975350"/>
              <a:gd name="connsiteY5" fmla="*/ 1803400 h 2165350"/>
              <a:gd name="connsiteX6" fmla="*/ 5956300 w 5975350"/>
              <a:gd name="connsiteY6" fmla="*/ 2165350 h 2165350"/>
              <a:gd name="connsiteX7" fmla="*/ 5924550 w 5975350"/>
              <a:gd name="connsiteY7" fmla="*/ 2165350 h 2165350"/>
              <a:gd name="connsiteX8" fmla="*/ 5975350 w 5975350"/>
              <a:gd name="connsiteY8" fmla="*/ 2165350 h 2165350"/>
              <a:gd name="connsiteX0" fmla="*/ 0 w 5975350"/>
              <a:gd name="connsiteY0" fmla="*/ 0 h 2165350"/>
              <a:gd name="connsiteX1" fmla="*/ 1339850 w 5975350"/>
              <a:gd name="connsiteY1" fmla="*/ 158750 h 2165350"/>
              <a:gd name="connsiteX2" fmla="*/ 2444750 w 5975350"/>
              <a:gd name="connsiteY2" fmla="*/ 692150 h 2165350"/>
              <a:gd name="connsiteX3" fmla="*/ 3530600 w 5975350"/>
              <a:gd name="connsiteY3" fmla="*/ 977900 h 2165350"/>
              <a:gd name="connsiteX4" fmla="*/ 4133850 w 5975350"/>
              <a:gd name="connsiteY4" fmla="*/ 1543050 h 2165350"/>
              <a:gd name="connsiteX5" fmla="*/ 4965700 w 5975350"/>
              <a:gd name="connsiteY5" fmla="*/ 1803400 h 2165350"/>
              <a:gd name="connsiteX6" fmla="*/ 5956300 w 5975350"/>
              <a:gd name="connsiteY6" fmla="*/ 2165350 h 2165350"/>
              <a:gd name="connsiteX7" fmla="*/ 5924550 w 5975350"/>
              <a:gd name="connsiteY7" fmla="*/ 2165350 h 2165350"/>
              <a:gd name="connsiteX8" fmla="*/ 5975350 w 5975350"/>
              <a:gd name="connsiteY8" fmla="*/ 2165350 h 2165350"/>
              <a:gd name="connsiteX0" fmla="*/ 0 w 5975350"/>
              <a:gd name="connsiteY0" fmla="*/ 0 h 2165350"/>
              <a:gd name="connsiteX1" fmla="*/ 1339850 w 5975350"/>
              <a:gd name="connsiteY1" fmla="*/ 158750 h 2165350"/>
              <a:gd name="connsiteX2" fmla="*/ 2444750 w 5975350"/>
              <a:gd name="connsiteY2" fmla="*/ 692150 h 2165350"/>
              <a:gd name="connsiteX3" fmla="*/ 3530600 w 5975350"/>
              <a:gd name="connsiteY3" fmla="*/ 977900 h 2165350"/>
              <a:gd name="connsiteX4" fmla="*/ 4279900 w 5975350"/>
              <a:gd name="connsiteY4" fmla="*/ 1574800 h 2165350"/>
              <a:gd name="connsiteX5" fmla="*/ 4965700 w 5975350"/>
              <a:gd name="connsiteY5" fmla="*/ 1803400 h 2165350"/>
              <a:gd name="connsiteX6" fmla="*/ 5956300 w 5975350"/>
              <a:gd name="connsiteY6" fmla="*/ 2165350 h 2165350"/>
              <a:gd name="connsiteX7" fmla="*/ 5924550 w 5975350"/>
              <a:gd name="connsiteY7" fmla="*/ 2165350 h 2165350"/>
              <a:gd name="connsiteX8" fmla="*/ 5975350 w 5975350"/>
              <a:gd name="connsiteY8" fmla="*/ 2165350 h 2165350"/>
              <a:gd name="connsiteX0" fmla="*/ 0 w 5975350"/>
              <a:gd name="connsiteY0" fmla="*/ 0 h 2165350"/>
              <a:gd name="connsiteX1" fmla="*/ 1339850 w 5975350"/>
              <a:gd name="connsiteY1" fmla="*/ 158750 h 2165350"/>
              <a:gd name="connsiteX2" fmla="*/ 2444750 w 5975350"/>
              <a:gd name="connsiteY2" fmla="*/ 692150 h 2165350"/>
              <a:gd name="connsiteX3" fmla="*/ 3530600 w 5975350"/>
              <a:gd name="connsiteY3" fmla="*/ 977900 h 2165350"/>
              <a:gd name="connsiteX4" fmla="*/ 4279900 w 5975350"/>
              <a:gd name="connsiteY4" fmla="*/ 1574800 h 2165350"/>
              <a:gd name="connsiteX5" fmla="*/ 5175250 w 5975350"/>
              <a:gd name="connsiteY5" fmla="*/ 1993900 h 2165350"/>
              <a:gd name="connsiteX6" fmla="*/ 5956300 w 5975350"/>
              <a:gd name="connsiteY6" fmla="*/ 2165350 h 2165350"/>
              <a:gd name="connsiteX7" fmla="*/ 5924550 w 5975350"/>
              <a:gd name="connsiteY7" fmla="*/ 2165350 h 2165350"/>
              <a:gd name="connsiteX8" fmla="*/ 5975350 w 5975350"/>
              <a:gd name="connsiteY8" fmla="*/ 2165350 h 2165350"/>
              <a:gd name="connsiteX0" fmla="*/ 0 w 5975350"/>
              <a:gd name="connsiteY0" fmla="*/ 0 h 2165350"/>
              <a:gd name="connsiteX1" fmla="*/ 1339850 w 5975350"/>
              <a:gd name="connsiteY1" fmla="*/ 158750 h 2165350"/>
              <a:gd name="connsiteX2" fmla="*/ 2444750 w 5975350"/>
              <a:gd name="connsiteY2" fmla="*/ 692150 h 2165350"/>
              <a:gd name="connsiteX3" fmla="*/ 3530600 w 5975350"/>
              <a:gd name="connsiteY3" fmla="*/ 977900 h 2165350"/>
              <a:gd name="connsiteX4" fmla="*/ 4279900 w 5975350"/>
              <a:gd name="connsiteY4" fmla="*/ 1574800 h 2165350"/>
              <a:gd name="connsiteX5" fmla="*/ 5175250 w 5975350"/>
              <a:gd name="connsiteY5" fmla="*/ 1993900 h 2165350"/>
              <a:gd name="connsiteX6" fmla="*/ 5956300 w 5975350"/>
              <a:gd name="connsiteY6" fmla="*/ 2165350 h 2165350"/>
              <a:gd name="connsiteX7" fmla="*/ 5975350 w 5975350"/>
              <a:gd name="connsiteY7" fmla="*/ 2165350 h 216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5350" h="2165350">
                <a:moveTo>
                  <a:pt x="0" y="0"/>
                </a:moveTo>
                <a:lnTo>
                  <a:pt x="1339850" y="158750"/>
                </a:lnTo>
                <a:lnTo>
                  <a:pt x="2444750" y="692150"/>
                </a:lnTo>
                <a:lnTo>
                  <a:pt x="3530600" y="977900"/>
                </a:lnTo>
                <a:lnTo>
                  <a:pt x="4279900" y="1574800"/>
                </a:lnTo>
                <a:lnTo>
                  <a:pt x="5175250" y="1993900"/>
                </a:lnTo>
                <a:lnTo>
                  <a:pt x="5956300" y="2165350"/>
                </a:lnTo>
                <a:lnTo>
                  <a:pt x="5975350" y="2165350"/>
                </a:lnTo>
              </a:path>
            </a:pathLst>
          </a:cu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177FC85-17DB-47F3-ABA9-4B5136B1485E}"/>
              </a:ext>
            </a:extLst>
          </p:cNvPr>
          <p:cNvGrpSpPr/>
          <p:nvPr/>
        </p:nvGrpSpPr>
        <p:grpSpPr>
          <a:xfrm>
            <a:off x="16093690" y="520815"/>
            <a:ext cx="7198110" cy="3800574"/>
            <a:chOff x="3190739" y="8566845"/>
            <a:chExt cx="20220246" cy="5597072"/>
          </a:xfrm>
        </p:grpSpPr>
        <p:cxnSp>
          <p:nvCxnSpPr>
            <p:cNvPr id="10" name="Straight Arrow Connector 9">
              <a:extLst>
                <a:ext uri="{FF2B5EF4-FFF2-40B4-BE49-F238E27FC236}">
                  <a16:creationId xmlns:a16="http://schemas.microsoft.com/office/drawing/2014/main" id="{8ADAA279-4840-4798-B95E-00960D69A7E5}"/>
                </a:ext>
              </a:extLst>
            </p:cNvPr>
            <p:cNvCxnSpPr>
              <a:cxnSpLocks/>
            </p:cNvCxnSpPr>
            <p:nvPr/>
          </p:nvCxnSpPr>
          <p:spPr>
            <a:xfrm>
              <a:off x="3190739" y="13483977"/>
              <a:ext cx="20220246"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5A90C1-B7D9-4B89-8431-1F06F72F0CFD}"/>
                </a:ext>
              </a:extLst>
            </p:cNvPr>
            <p:cNvCxnSpPr>
              <a:cxnSpLocks/>
            </p:cNvCxnSpPr>
            <p:nvPr/>
          </p:nvCxnSpPr>
          <p:spPr>
            <a:xfrm flipV="1">
              <a:off x="3915507" y="8566845"/>
              <a:ext cx="0" cy="5597072"/>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07B4E7A-64CA-41B7-83C4-3266EA356E46}"/>
                </a:ext>
              </a:extLst>
            </p:cNvPr>
            <p:cNvSpPr/>
            <p:nvPr/>
          </p:nvSpPr>
          <p:spPr>
            <a:xfrm>
              <a:off x="3634819" y="9569202"/>
              <a:ext cx="526207" cy="268162"/>
            </a:xfrm>
            <a:prstGeom prst="ellipse">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2A91ACA-368E-40C5-B457-2A1DF7BAE932}"/>
                </a:ext>
              </a:extLst>
            </p:cNvPr>
            <p:cNvSpPr/>
            <p:nvPr/>
          </p:nvSpPr>
          <p:spPr>
            <a:xfrm>
              <a:off x="20423210" y="12813804"/>
              <a:ext cx="526207" cy="268162"/>
            </a:xfrm>
            <a:prstGeom prst="ellipse">
              <a:avLst/>
            </a:prstGeom>
            <a:solidFill>
              <a:schemeClr val="bg1"/>
            </a:solidFill>
            <a:ln w="7620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6EEEA9C3-B4D1-4353-AD1A-BFFF31BA2475}"/>
              </a:ext>
            </a:extLst>
          </p:cNvPr>
          <p:cNvSpPr txBox="1"/>
          <p:nvPr/>
        </p:nvSpPr>
        <p:spPr>
          <a:xfrm>
            <a:off x="18092758" y="1078425"/>
            <a:ext cx="5041395" cy="646331"/>
          </a:xfrm>
          <a:prstGeom prst="rect">
            <a:avLst/>
          </a:prstGeom>
          <a:noFill/>
        </p:spPr>
        <p:txBody>
          <a:bodyPr wrap="square">
            <a:spAutoFit/>
          </a:bodyPr>
          <a:lstStyle/>
          <a:p>
            <a:r>
              <a:rPr lang="en-US" dirty="0">
                <a:solidFill>
                  <a:schemeClr val="tx2"/>
                </a:solidFill>
              </a:rPr>
              <a:t>Units-of-activity method</a:t>
            </a:r>
          </a:p>
        </p:txBody>
      </p:sp>
      <p:sp>
        <p:nvSpPr>
          <p:cNvPr id="15" name="Footer Placeholder 14">
            <a:extLst>
              <a:ext uri="{FF2B5EF4-FFF2-40B4-BE49-F238E27FC236}">
                <a16:creationId xmlns:a16="http://schemas.microsoft.com/office/drawing/2014/main" id="{EA7B1AEB-54B0-4101-B368-328CA9A8FCF4}"/>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16" name="Slide Number Placeholder 15">
            <a:extLst>
              <a:ext uri="{FF2B5EF4-FFF2-40B4-BE49-F238E27FC236}">
                <a16:creationId xmlns:a16="http://schemas.microsoft.com/office/drawing/2014/main" id="{E9444BF7-6E9A-45D9-BDAB-949AEA105E79}"/>
              </a:ext>
            </a:extLst>
          </p:cNvPr>
          <p:cNvSpPr>
            <a:spLocks noGrp="1"/>
          </p:cNvSpPr>
          <p:nvPr>
            <p:ph type="sldNum" sz="quarter" idx="12"/>
          </p:nvPr>
        </p:nvSpPr>
        <p:spPr/>
        <p:txBody>
          <a:bodyPr/>
          <a:lstStyle/>
          <a:p>
            <a:fld id="{EBE3AD81-3AD4-9C46-856E-C08CF1183C60}" type="slidenum">
              <a:rPr lang="en-US" smtClean="0"/>
              <a:pPr/>
              <a:t>24</a:t>
            </a:fld>
            <a:endParaRPr lang="en-US" dirty="0"/>
          </a:p>
        </p:txBody>
      </p:sp>
    </p:spTree>
    <p:extLst>
      <p:ext uri="{BB962C8B-B14F-4D97-AF65-F5344CB8AC3E}">
        <p14:creationId xmlns:p14="http://schemas.microsoft.com/office/powerpoint/2010/main" val="1888827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7FE64-1B72-4293-8FF4-4AB4414F7B81}"/>
              </a:ext>
            </a:extLst>
          </p:cNvPr>
          <p:cNvSpPr>
            <a:spLocks noGrp="1"/>
          </p:cNvSpPr>
          <p:nvPr>
            <p:ph type="title"/>
          </p:nvPr>
        </p:nvSpPr>
        <p:spPr/>
        <p:txBody>
          <a:bodyPr/>
          <a:lstStyle/>
          <a:p>
            <a:r>
              <a:rPr lang="en-US" dirty="0"/>
              <a:t>Declining-Balance Method</a:t>
            </a:r>
          </a:p>
        </p:txBody>
      </p:sp>
      <p:sp>
        <p:nvSpPr>
          <p:cNvPr id="3" name="Content Placeholder 2">
            <a:extLst>
              <a:ext uri="{FF2B5EF4-FFF2-40B4-BE49-F238E27FC236}">
                <a16:creationId xmlns:a16="http://schemas.microsoft.com/office/drawing/2014/main" id="{54E32C20-9AED-4769-AFA8-5FB08EC9BCA7}"/>
              </a:ext>
            </a:extLst>
          </p:cNvPr>
          <p:cNvSpPr>
            <a:spLocks noGrp="1"/>
          </p:cNvSpPr>
          <p:nvPr>
            <p:ph sz="quarter" idx="13"/>
          </p:nvPr>
        </p:nvSpPr>
        <p:spPr/>
        <p:txBody>
          <a:bodyPr/>
          <a:lstStyle/>
          <a:p>
            <a:r>
              <a:rPr lang="en-US" dirty="0"/>
              <a:t>It produces a </a:t>
            </a:r>
            <a:r>
              <a:rPr lang="en-US" b="1" dirty="0"/>
              <a:t>decreasing annual depreciation expense </a:t>
            </a:r>
            <a:r>
              <a:rPr lang="en-US" dirty="0"/>
              <a:t>over the asset’s useful life (also called the accelerated method)</a:t>
            </a:r>
          </a:p>
          <a:p>
            <a:r>
              <a:rPr lang="en-US" b="1" dirty="0"/>
              <a:t>Double-declining-balance method</a:t>
            </a:r>
            <a:r>
              <a:rPr lang="en-US" dirty="0"/>
              <a:t>: using a declining-balance rate that is double the straight-line rate (</a:t>
            </a:r>
            <a:r>
              <a:rPr lang="en-US" altLang="zh-CN" dirty="0"/>
              <a:t>e.g., </a:t>
            </a:r>
            <a:r>
              <a:rPr lang="en-US" dirty="0"/>
              <a:t>20%</a:t>
            </a:r>
            <a:r>
              <a:rPr lang="en-US" altLang="zh-CN" dirty="0"/>
              <a:t>×2=40%</a:t>
            </a:r>
            <a:r>
              <a:rPr lang="en-US" dirty="0"/>
              <a:t>)</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982CB37-532A-4A7C-8648-AB8D16FFA047}"/>
                  </a:ext>
                </a:extLst>
              </p:cNvPr>
              <p:cNvSpPr/>
              <p:nvPr/>
            </p:nvSpPr>
            <p:spPr>
              <a:xfrm>
                <a:off x="1211944" y="5909136"/>
                <a:ext cx="22301200" cy="10355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US" sz="4400" b="1" i="1" dirty="0" smtClean="0">
                          <a:solidFill>
                            <a:sysClr val="windowText" lastClr="000000"/>
                          </a:solidFill>
                          <a:latin typeface="Cambria Math" panose="02040503050406030204" pitchFamily="18" charset="0"/>
                        </a:rPr>
                        <m:t>𝐀𝐧𝐧𝐮𝐚𝐥</m:t>
                      </m:r>
                      <m:r>
                        <a:rPr lang="en-US" sz="4400" b="1" i="1" dirty="0" smtClean="0">
                          <a:solidFill>
                            <a:sysClr val="windowText" lastClr="000000"/>
                          </a:solidFill>
                          <a:latin typeface="Cambria Math" panose="02040503050406030204" pitchFamily="18" charset="0"/>
                        </a:rPr>
                        <m:t> </m:t>
                      </m:r>
                      <m:r>
                        <a:rPr lang="en-US" sz="4400" b="1" i="1" dirty="0" smtClean="0">
                          <a:solidFill>
                            <a:sysClr val="windowText" lastClr="000000"/>
                          </a:solidFill>
                          <a:latin typeface="Cambria Math" panose="02040503050406030204" pitchFamily="18" charset="0"/>
                        </a:rPr>
                        <m:t>𝐃𝐞𝐩𝐫𝐞𝐜𝐢𝐚𝐭𝐢𝐨𝐧</m:t>
                      </m:r>
                      <m:r>
                        <a:rPr lang="en-US" sz="4400" b="1" i="1" dirty="0" smtClean="0">
                          <a:solidFill>
                            <a:sysClr val="windowText" lastClr="000000"/>
                          </a:solidFill>
                          <a:latin typeface="Cambria Math" panose="02040503050406030204" pitchFamily="18" charset="0"/>
                        </a:rPr>
                        <m:t> </m:t>
                      </m:r>
                      <m:r>
                        <a:rPr lang="en-US" sz="4400" b="1" i="1" dirty="0" smtClean="0">
                          <a:solidFill>
                            <a:sysClr val="windowText" lastClr="000000"/>
                          </a:solidFill>
                          <a:latin typeface="Cambria Math" panose="02040503050406030204" pitchFamily="18" charset="0"/>
                        </a:rPr>
                        <m:t>𝐄𝐱𝐩𝐞𝐧𝐬𝐞</m:t>
                      </m:r>
                      <m:r>
                        <a:rPr lang="en-US" sz="4400" b="1" dirty="0">
                          <a:solidFill>
                            <a:sysClr val="windowText" lastClr="000000"/>
                          </a:solidFill>
                          <a:latin typeface="Cambria Math" panose="02040503050406030204" pitchFamily="18" charset="0"/>
                        </a:rPr>
                        <m:t>=</m:t>
                      </m:r>
                      <m:r>
                        <a:rPr lang="en-US" sz="4400" b="1" i="0" dirty="0" smtClean="0">
                          <a:solidFill>
                            <a:srgbClr val="7030A0"/>
                          </a:solidFill>
                          <a:latin typeface="Cambria Math" panose="02040503050406030204" pitchFamily="18" charset="0"/>
                        </a:rPr>
                        <m:t>𝐁𝐞𝐠𝐢𝐧𝐧𝐢𝐧𝐠</m:t>
                      </m:r>
                      <m:r>
                        <a:rPr lang="en-US" sz="4400" b="1" i="0" dirty="0" smtClean="0">
                          <a:solidFill>
                            <a:srgbClr val="7030A0"/>
                          </a:solidFill>
                          <a:latin typeface="Cambria Math" panose="02040503050406030204" pitchFamily="18" charset="0"/>
                        </a:rPr>
                        <m:t> </m:t>
                      </m:r>
                      <m:r>
                        <a:rPr lang="en-US" sz="4400" b="1" i="0" dirty="0" smtClean="0">
                          <a:solidFill>
                            <a:srgbClr val="7030A0"/>
                          </a:solidFill>
                          <a:latin typeface="Cambria Math" panose="02040503050406030204" pitchFamily="18" charset="0"/>
                        </a:rPr>
                        <m:t>𝐁𝐨𝐨𝐤</m:t>
                      </m:r>
                      <m:r>
                        <a:rPr lang="en-US" sz="4400" b="1" i="0" dirty="0" smtClean="0">
                          <a:solidFill>
                            <a:srgbClr val="7030A0"/>
                          </a:solidFill>
                          <a:latin typeface="Cambria Math" panose="02040503050406030204" pitchFamily="18" charset="0"/>
                        </a:rPr>
                        <m:t> </m:t>
                      </m:r>
                      <m:r>
                        <a:rPr lang="en-US" sz="4400" b="1" i="0" dirty="0" smtClean="0">
                          <a:solidFill>
                            <a:srgbClr val="7030A0"/>
                          </a:solidFill>
                          <a:latin typeface="Cambria Math" panose="02040503050406030204" pitchFamily="18" charset="0"/>
                        </a:rPr>
                        <m:t>𝐕𝐚𝐥𝐮𝐞</m:t>
                      </m:r>
                      <m:r>
                        <a:rPr lang="en-US" altLang="zh-CN" sz="4400" b="1" i="1" dirty="0">
                          <a:solidFill>
                            <a:sysClr val="windowText" lastClr="000000"/>
                          </a:solidFill>
                          <a:latin typeface="Cambria Math" panose="02040503050406030204" pitchFamily="18" charset="0"/>
                        </a:rPr>
                        <m:t>×</m:t>
                      </m:r>
                      <m:r>
                        <a:rPr lang="en-US" altLang="zh-CN" sz="4400" b="1" i="0" dirty="0" smtClean="0">
                          <a:solidFill>
                            <a:sysClr val="windowText" lastClr="000000"/>
                          </a:solidFill>
                          <a:latin typeface="Cambria Math" panose="02040503050406030204" pitchFamily="18" charset="0"/>
                        </a:rPr>
                        <m:t>𝐃𝐞𝐩𝐫𝐞𝐜𝐢𝐚𝐭𝐢𝐨𝐧</m:t>
                      </m:r>
                      <m:r>
                        <a:rPr lang="en-US" altLang="zh-CN" sz="4400" b="1" i="0" dirty="0" smtClean="0">
                          <a:solidFill>
                            <a:sysClr val="windowText" lastClr="000000"/>
                          </a:solidFill>
                          <a:latin typeface="Cambria Math" panose="02040503050406030204" pitchFamily="18" charset="0"/>
                        </a:rPr>
                        <m:t> </m:t>
                      </m:r>
                      <m:r>
                        <a:rPr lang="en-US" altLang="zh-CN" sz="4400" b="1" i="0" dirty="0" smtClean="0">
                          <a:solidFill>
                            <a:sysClr val="windowText" lastClr="000000"/>
                          </a:solidFill>
                          <a:latin typeface="Cambria Math" panose="02040503050406030204" pitchFamily="18" charset="0"/>
                        </a:rPr>
                        <m:t>𝐑𝐚𝐭𝐞</m:t>
                      </m:r>
                    </m:oMath>
                  </m:oMathPara>
                </a14:m>
                <a:endParaRPr lang="en-US" sz="4400" b="1" dirty="0">
                  <a:solidFill>
                    <a:sysClr val="windowText" lastClr="000000"/>
                  </a:solidFill>
                </a:endParaRPr>
              </a:p>
            </p:txBody>
          </p:sp>
        </mc:Choice>
        <mc:Fallback xmlns="">
          <p:sp>
            <p:nvSpPr>
              <p:cNvPr id="5" name="Rectangle 4">
                <a:extLst>
                  <a:ext uri="{FF2B5EF4-FFF2-40B4-BE49-F238E27FC236}">
                    <a16:creationId xmlns:a16="http://schemas.microsoft.com/office/drawing/2014/main" id="{6982CB37-532A-4A7C-8648-AB8D16FFA047}"/>
                  </a:ext>
                </a:extLst>
              </p:cNvPr>
              <p:cNvSpPr>
                <a:spLocks noRot="1" noChangeAspect="1" noMove="1" noResize="1" noEditPoints="1" noAdjustHandles="1" noChangeArrowheads="1" noChangeShapeType="1" noTextEdit="1"/>
              </p:cNvSpPr>
              <p:nvPr/>
            </p:nvSpPr>
            <p:spPr>
              <a:xfrm>
                <a:off x="1211944" y="5909136"/>
                <a:ext cx="22301200" cy="1035587"/>
              </a:xfrm>
              <a:prstGeom prst="rect">
                <a:avLst/>
              </a:prstGeom>
              <a:blipFill>
                <a:blip r:embed="rId2"/>
                <a:stretch>
                  <a:fillRect/>
                </a:stretch>
              </a:blipFill>
              <a:ln>
                <a:noFill/>
              </a:ln>
            </p:spPr>
            <p:txBody>
              <a:bodyPr/>
              <a:lstStyle/>
              <a:p>
                <a:r>
                  <a:rPr lang="en-US">
                    <a:noFill/>
                  </a:rPr>
                  <a:t> </a:t>
                </a:r>
              </a:p>
            </p:txBody>
          </p:sp>
        </mc:Fallback>
      </mc:AlternateContent>
      <p:sp>
        <p:nvSpPr>
          <p:cNvPr id="6" name="Rectangle 5">
            <a:extLst>
              <a:ext uri="{FF2B5EF4-FFF2-40B4-BE49-F238E27FC236}">
                <a16:creationId xmlns:a16="http://schemas.microsoft.com/office/drawing/2014/main" id="{A085BD41-F158-45B4-93FD-91CCAC639F44}"/>
              </a:ext>
            </a:extLst>
          </p:cNvPr>
          <p:cNvSpPr/>
          <p:nvPr/>
        </p:nvSpPr>
        <p:spPr>
          <a:xfrm>
            <a:off x="8584244" y="10178234"/>
            <a:ext cx="3353042" cy="966005"/>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200" dirty="0">
              <a:solidFill>
                <a:sysClr val="windowText" lastClr="000000"/>
              </a:solidFill>
            </a:endParaRPr>
          </a:p>
        </p:txBody>
      </p:sp>
      <p:sp>
        <p:nvSpPr>
          <p:cNvPr id="7" name="Rectangle 6">
            <a:extLst>
              <a:ext uri="{FF2B5EF4-FFF2-40B4-BE49-F238E27FC236}">
                <a16:creationId xmlns:a16="http://schemas.microsoft.com/office/drawing/2014/main" id="{65D7633D-1B95-4FE6-AD05-8B135C30C6D6}"/>
              </a:ext>
            </a:extLst>
          </p:cNvPr>
          <p:cNvSpPr/>
          <p:nvPr/>
        </p:nvSpPr>
        <p:spPr>
          <a:xfrm>
            <a:off x="4799404" y="9415762"/>
            <a:ext cx="3353042" cy="1728477"/>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200" dirty="0">
              <a:solidFill>
                <a:sysClr val="windowText" lastClr="000000"/>
              </a:solidFill>
            </a:endParaRPr>
          </a:p>
        </p:txBody>
      </p:sp>
      <p:sp>
        <p:nvSpPr>
          <p:cNvPr id="8" name="Rectangle 7">
            <a:extLst>
              <a:ext uri="{FF2B5EF4-FFF2-40B4-BE49-F238E27FC236}">
                <a16:creationId xmlns:a16="http://schemas.microsoft.com/office/drawing/2014/main" id="{D2E20FD3-00EE-46A7-9D14-ED865AD75C2B}"/>
              </a:ext>
            </a:extLst>
          </p:cNvPr>
          <p:cNvSpPr/>
          <p:nvPr/>
        </p:nvSpPr>
        <p:spPr>
          <a:xfrm>
            <a:off x="1014563" y="8315148"/>
            <a:ext cx="3353042" cy="2829092"/>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200" dirty="0">
              <a:solidFill>
                <a:sysClr val="windowText" lastClr="000000"/>
              </a:solidFill>
            </a:endParaRPr>
          </a:p>
        </p:txBody>
      </p:sp>
      <p:sp>
        <p:nvSpPr>
          <p:cNvPr id="9" name="Rectangle 8">
            <a:extLst>
              <a:ext uri="{FF2B5EF4-FFF2-40B4-BE49-F238E27FC236}">
                <a16:creationId xmlns:a16="http://schemas.microsoft.com/office/drawing/2014/main" id="{91FD19AB-3497-41EB-962E-488B3911D9A5}"/>
              </a:ext>
            </a:extLst>
          </p:cNvPr>
          <p:cNvSpPr/>
          <p:nvPr/>
        </p:nvSpPr>
        <p:spPr>
          <a:xfrm>
            <a:off x="1014563" y="11144240"/>
            <a:ext cx="3353041" cy="966005"/>
          </a:xfrm>
          <a:prstGeom prst="rect">
            <a:avLst/>
          </a:prstGeom>
          <a:solidFill>
            <a:schemeClr val="accent4"/>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Residual value</a:t>
            </a:r>
          </a:p>
          <a:p>
            <a:pPr algn="ctr"/>
            <a:r>
              <a:rPr lang="zh-CN" altLang="en-US" sz="3200" dirty="0">
                <a:solidFill>
                  <a:sysClr val="windowText" lastClr="000000"/>
                </a:solidFill>
              </a:rPr>
              <a:t>€</a:t>
            </a:r>
            <a:r>
              <a:rPr lang="en-US" altLang="zh-CN" sz="3200" dirty="0">
                <a:solidFill>
                  <a:sysClr val="windowText" lastClr="000000"/>
                </a:solidFill>
              </a:rPr>
              <a:t>1</a:t>
            </a:r>
            <a:r>
              <a:rPr lang="en-US" sz="3200" dirty="0">
                <a:solidFill>
                  <a:sysClr val="windowText" lastClr="000000"/>
                </a:solidFill>
              </a:rPr>
              <a:t>,000</a:t>
            </a:r>
          </a:p>
        </p:txBody>
      </p:sp>
      <p:sp>
        <p:nvSpPr>
          <p:cNvPr id="10" name="Rectangle 9">
            <a:extLst>
              <a:ext uri="{FF2B5EF4-FFF2-40B4-BE49-F238E27FC236}">
                <a16:creationId xmlns:a16="http://schemas.microsoft.com/office/drawing/2014/main" id="{4D91C50E-C3A7-476A-881D-A5585348748A}"/>
              </a:ext>
            </a:extLst>
          </p:cNvPr>
          <p:cNvSpPr/>
          <p:nvPr/>
        </p:nvSpPr>
        <p:spPr>
          <a:xfrm>
            <a:off x="4799404" y="11144240"/>
            <a:ext cx="3353041" cy="966005"/>
          </a:xfrm>
          <a:prstGeom prst="rect">
            <a:avLst/>
          </a:prstGeom>
          <a:solidFill>
            <a:schemeClr val="accent4"/>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Residual value</a:t>
            </a:r>
          </a:p>
          <a:p>
            <a:pPr algn="ctr"/>
            <a:r>
              <a:rPr lang="zh-CN" altLang="en-US" sz="3200" dirty="0">
                <a:solidFill>
                  <a:sysClr val="windowText" lastClr="000000"/>
                </a:solidFill>
              </a:rPr>
              <a:t>€</a:t>
            </a:r>
            <a:r>
              <a:rPr lang="en-US" altLang="zh-CN" sz="3200" dirty="0">
                <a:solidFill>
                  <a:sysClr val="windowText" lastClr="000000"/>
                </a:solidFill>
              </a:rPr>
              <a:t>1</a:t>
            </a:r>
            <a:r>
              <a:rPr lang="en-US" sz="3200" dirty="0">
                <a:solidFill>
                  <a:sysClr val="windowText" lastClr="000000"/>
                </a:solidFill>
              </a:rPr>
              <a:t>,000</a:t>
            </a:r>
          </a:p>
        </p:txBody>
      </p:sp>
      <p:sp>
        <p:nvSpPr>
          <p:cNvPr id="11" name="Rectangle 10">
            <a:extLst>
              <a:ext uri="{FF2B5EF4-FFF2-40B4-BE49-F238E27FC236}">
                <a16:creationId xmlns:a16="http://schemas.microsoft.com/office/drawing/2014/main" id="{FAB31E5F-1A0E-4E31-AE32-CA06619ED255}"/>
              </a:ext>
            </a:extLst>
          </p:cNvPr>
          <p:cNvSpPr/>
          <p:nvPr/>
        </p:nvSpPr>
        <p:spPr>
          <a:xfrm>
            <a:off x="4799404" y="8312196"/>
            <a:ext cx="3353042" cy="1103566"/>
          </a:xfrm>
          <a:prstGeom prst="rect">
            <a:avLst/>
          </a:prstGeom>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Dep. Exp.=</a:t>
            </a:r>
            <a:r>
              <a:rPr lang="zh-CN" altLang="en-US" sz="3200" dirty="0">
                <a:solidFill>
                  <a:sysClr val="windowText" lastClr="000000"/>
                </a:solidFill>
              </a:rPr>
              <a:t> €</a:t>
            </a:r>
            <a:r>
              <a:rPr lang="en-US" altLang="zh-CN" sz="3200" dirty="0">
                <a:solidFill>
                  <a:sysClr val="windowText" lastClr="000000"/>
                </a:solidFill>
              </a:rPr>
              <a:t>5,200</a:t>
            </a:r>
            <a:endParaRPr lang="en-US" sz="3200" dirty="0">
              <a:solidFill>
                <a:sysClr val="windowText" lastClr="000000"/>
              </a:solidFill>
            </a:endParaRPr>
          </a:p>
        </p:txBody>
      </p:sp>
      <p:sp>
        <p:nvSpPr>
          <p:cNvPr id="12" name="Rectangle 11">
            <a:extLst>
              <a:ext uri="{FF2B5EF4-FFF2-40B4-BE49-F238E27FC236}">
                <a16:creationId xmlns:a16="http://schemas.microsoft.com/office/drawing/2014/main" id="{512E81ED-DE56-41C1-8C0B-638EA45FEF9E}"/>
              </a:ext>
            </a:extLst>
          </p:cNvPr>
          <p:cNvSpPr/>
          <p:nvPr/>
        </p:nvSpPr>
        <p:spPr>
          <a:xfrm>
            <a:off x="8584244" y="11144240"/>
            <a:ext cx="3353041" cy="966005"/>
          </a:xfrm>
          <a:prstGeom prst="rect">
            <a:avLst/>
          </a:prstGeom>
          <a:solidFill>
            <a:schemeClr val="accent4"/>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Residual value</a:t>
            </a:r>
          </a:p>
          <a:p>
            <a:pPr algn="ctr"/>
            <a:r>
              <a:rPr lang="zh-CN" altLang="en-US" sz="3200" dirty="0">
                <a:solidFill>
                  <a:sysClr val="windowText" lastClr="000000"/>
                </a:solidFill>
              </a:rPr>
              <a:t>€</a:t>
            </a:r>
            <a:r>
              <a:rPr lang="en-US" altLang="zh-CN" sz="3200" dirty="0">
                <a:solidFill>
                  <a:sysClr val="windowText" lastClr="000000"/>
                </a:solidFill>
              </a:rPr>
              <a:t>1</a:t>
            </a:r>
            <a:r>
              <a:rPr lang="en-US" sz="3200" dirty="0">
                <a:solidFill>
                  <a:sysClr val="windowText" lastClr="000000"/>
                </a:solidFill>
              </a:rPr>
              <a:t>,000</a:t>
            </a:r>
          </a:p>
        </p:txBody>
      </p:sp>
      <p:sp>
        <p:nvSpPr>
          <p:cNvPr id="13" name="Rectangle 12">
            <a:extLst>
              <a:ext uri="{FF2B5EF4-FFF2-40B4-BE49-F238E27FC236}">
                <a16:creationId xmlns:a16="http://schemas.microsoft.com/office/drawing/2014/main" id="{08C3C3B9-0250-473E-9313-3542391BCF10}"/>
              </a:ext>
            </a:extLst>
          </p:cNvPr>
          <p:cNvSpPr/>
          <p:nvPr/>
        </p:nvSpPr>
        <p:spPr>
          <a:xfrm>
            <a:off x="8584244" y="9410284"/>
            <a:ext cx="3353042" cy="751792"/>
          </a:xfrm>
          <a:prstGeom prst="rect">
            <a:avLst/>
          </a:prstGeom>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Dep. Exp.=</a:t>
            </a:r>
            <a:r>
              <a:rPr lang="zh-CN" altLang="en-US" sz="3200" dirty="0">
                <a:solidFill>
                  <a:sysClr val="windowText" lastClr="000000"/>
                </a:solidFill>
              </a:rPr>
              <a:t> €</a:t>
            </a:r>
            <a:r>
              <a:rPr lang="en-US" sz="3200" dirty="0">
                <a:solidFill>
                  <a:sysClr val="windowText" lastClr="000000"/>
                </a:solidFill>
              </a:rPr>
              <a:t>3,120</a:t>
            </a:r>
          </a:p>
        </p:txBody>
      </p:sp>
      <p:sp>
        <p:nvSpPr>
          <p:cNvPr id="14" name="Rectangle 13">
            <a:extLst>
              <a:ext uri="{FF2B5EF4-FFF2-40B4-BE49-F238E27FC236}">
                <a16:creationId xmlns:a16="http://schemas.microsoft.com/office/drawing/2014/main" id="{EB822ACF-8284-45B7-B6D4-48257A908D75}"/>
              </a:ext>
            </a:extLst>
          </p:cNvPr>
          <p:cNvSpPr/>
          <p:nvPr/>
        </p:nvSpPr>
        <p:spPr>
          <a:xfrm>
            <a:off x="12369083" y="10755632"/>
            <a:ext cx="3353042" cy="388607"/>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200" dirty="0">
              <a:solidFill>
                <a:sysClr val="windowText" lastClr="000000"/>
              </a:solidFill>
            </a:endParaRPr>
          </a:p>
        </p:txBody>
      </p:sp>
      <p:sp>
        <p:nvSpPr>
          <p:cNvPr id="15" name="Rectangle 14">
            <a:extLst>
              <a:ext uri="{FF2B5EF4-FFF2-40B4-BE49-F238E27FC236}">
                <a16:creationId xmlns:a16="http://schemas.microsoft.com/office/drawing/2014/main" id="{92A1DAF5-8FF3-474B-8B5C-1F017E0E3311}"/>
              </a:ext>
            </a:extLst>
          </p:cNvPr>
          <p:cNvSpPr/>
          <p:nvPr/>
        </p:nvSpPr>
        <p:spPr>
          <a:xfrm>
            <a:off x="12369083" y="11144240"/>
            <a:ext cx="3353041" cy="966005"/>
          </a:xfrm>
          <a:prstGeom prst="rect">
            <a:avLst/>
          </a:prstGeom>
          <a:solidFill>
            <a:schemeClr val="accent4"/>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Residual value</a:t>
            </a:r>
          </a:p>
          <a:p>
            <a:pPr algn="ctr"/>
            <a:r>
              <a:rPr lang="zh-CN" altLang="en-US" sz="3200" dirty="0">
                <a:solidFill>
                  <a:sysClr val="windowText" lastClr="000000"/>
                </a:solidFill>
              </a:rPr>
              <a:t>€</a:t>
            </a:r>
            <a:r>
              <a:rPr lang="en-US" altLang="zh-CN" sz="3200" dirty="0">
                <a:solidFill>
                  <a:sysClr val="windowText" lastClr="000000"/>
                </a:solidFill>
              </a:rPr>
              <a:t>1</a:t>
            </a:r>
            <a:r>
              <a:rPr lang="en-US" sz="3200" dirty="0">
                <a:solidFill>
                  <a:sysClr val="windowText" lastClr="000000"/>
                </a:solidFill>
              </a:rPr>
              <a:t>,000</a:t>
            </a:r>
          </a:p>
        </p:txBody>
      </p:sp>
      <p:sp>
        <p:nvSpPr>
          <p:cNvPr id="16" name="Rectangle 15">
            <a:extLst>
              <a:ext uri="{FF2B5EF4-FFF2-40B4-BE49-F238E27FC236}">
                <a16:creationId xmlns:a16="http://schemas.microsoft.com/office/drawing/2014/main" id="{55138580-DFA3-47A8-AEC6-78E3AE5888E2}"/>
              </a:ext>
            </a:extLst>
          </p:cNvPr>
          <p:cNvSpPr/>
          <p:nvPr/>
        </p:nvSpPr>
        <p:spPr>
          <a:xfrm>
            <a:off x="12369083" y="10177885"/>
            <a:ext cx="3353042" cy="577747"/>
          </a:xfrm>
          <a:prstGeom prst="rect">
            <a:avLst/>
          </a:prstGeom>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Dep. Exp. = </a:t>
            </a:r>
            <a:r>
              <a:rPr lang="zh-CN" altLang="en-US" sz="3200" dirty="0">
                <a:solidFill>
                  <a:sysClr val="windowText" lastClr="000000"/>
                </a:solidFill>
              </a:rPr>
              <a:t>€</a:t>
            </a:r>
            <a:r>
              <a:rPr lang="en-US" sz="3200" dirty="0">
                <a:solidFill>
                  <a:srgbClr val="000000"/>
                </a:solidFill>
              </a:rPr>
              <a:t>1,872</a:t>
            </a:r>
            <a:endParaRPr lang="en-US" sz="3200" dirty="0">
              <a:solidFill>
                <a:sysClr val="windowText" lastClr="000000"/>
              </a:solidFill>
            </a:endParaRPr>
          </a:p>
        </p:txBody>
      </p:sp>
      <p:sp>
        <p:nvSpPr>
          <p:cNvPr id="17" name="Rectangle 16">
            <a:extLst>
              <a:ext uri="{FF2B5EF4-FFF2-40B4-BE49-F238E27FC236}">
                <a16:creationId xmlns:a16="http://schemas.microsoft.com/office/drawing/2014/main" id="{ACBD4567-7393-4BD9-8E75-CC93CD8B9D80}"/>
              </a:ext>
            </a:extLst>
          </p:cNvPr>
          <p:cNvSpPr/>
          <p:nvPr/>
        </p:nvSpPr>
        <p:spPr>
          <a:xfrm>
            <a:off x="16153921" y="11043265"/>
            <a:ext cx="3353042" cy="100974"/>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200" dirty="0">
              <a:solidFill>
                <a:sysClr val="windowText" lastClr="000000"/>
              </a:solidFill>
            </a:endParaRPr>
          </a:p>
        </p:txBody>
      </p:sp>
      <p:sp>
        <p:nvSpPr>
          <p:cNvPr id="18" name="Rectangle 17">
            <a:extLst>
              <a:ext uri="{FF2B5EF4-FFF2-40B4-BE49-F238E27FC236}">
                <a16:creationId xmlns:a16="http://schemas.microsoft.com/office/drawing/2014/main" id="{77445909-FD73-4950-B9F4-E29A14663E4C}"/>
              </a:ext>
            </a:extLst>
          </p:cNvPr>
          <p:cNvSpPr/>
          <p:nvPr/>
        </p:nvSpPr>
        <p:spPr>
          <a:xfrm>
            <a:off x="16153921" y="11144240"/>
            <a:ext cx="3353041" cy="966005"/>
          </a:xfrm>
          <a:prstGeom prst="rect">
            <a:avLst/>
          </a:prstGeom>
          <a:solidFill>
            <a:schemeClr val="accent4"/>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Residual value</a:t>
            </a:r>
          </a:p>
          <a:p>
            <a:pPr algn="ctr"/>
            <a:r>
              <a:rPr lang="zh-CN" altLang="en-US" sz="3200" dirty="0">
                <a:solidFill>
                  <a:sysClr val="windowText" lastClr="000000"/>
                </a:solidFill>
              </a:rPr>
              <a:t>€</a:t>
            </a:r>
            <a:r>
              <a:rPr lang="en-US" altLang="zh-CN" sz="3200" dirty="0">
                <a:solidFill>
                  <a:sysClr val="windowText" lastClr="000000"/>
                </a:solidFill>
              </a:rPr>
              <a:t>1</a:t>
            </a:r>
            <a:r>
              <a:rPr lang="en-US" sz="3200" dirty="0">
                <a:solidFill>
                  <a:sysClr val="windowText" lastClr="000000"/>
                </a:solidFill>
              </a:rPr>
              <a:t>,000</a:t>
            </a:r>
          </a:p>
        </p:txBody>
      </p:sp>
      <p:sp>
        <p:nvSpPr>
          <p:cNvPr id="19" name="Rectangle 18">
            <a:extLst>
              <a:ext uri="{FF2B5EF4-FFF2-40B4-BE49-F238E27FC236}">
                <a16:creationId xmlns:a16="http://schemas.microsoft.com/office/drawing/2014/main" id="{D2D6B950-7654-49C2-81D9-8B9EDD8D930E}"/>
              </a:ext>
            </a:extLst>
          </p:cNvPr>
          <p:cNvSpPr/>
          <p:nvPr/>
        </p:nvSpPr>
        <p:spPr>
          <a:xfrm>
            <a:off x="16153919" y="10755632"/>
            <a:ext cx="3353042" cy="287633"/>
          </a:xfrm>
          <a:prstGeom prst="rect">
            <a:avLst/>
          </a:prstGeom>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200" dirty="0">
              <a:solidFill>
                <a:sysClr val="windowText" lastClr="000000"/>
              </a:solidFill>
            </a:endParaRPr>
          </a:p>
        </p:txBody>
      </p:sp>
      <p:sp>
        <p:nvSpPr>
          <p:cNvPr id="20" name="Rectangle 19">
            <a:extLst>
              <a:ext uri="{FF2B5EF4-FFF2-40B4-BE49-F238E27FC236}">
                <a16:creationId xmlns:a16="http://schemas.microsoft.com/office/drawing/2014/main" id="{34E65B00-F833-427F-ABA3-6B0878720DF0}"/>
              </a:ext>
            </a:extLst>
          </p:cNvPr>
          <p:cNvSpPr/>
          <p:nvPr/>
        </p:nvSpPr>
        <p:spPr>
          <a:xfrm>
            <a:off x="19938758" y="11144240"/>
            <a:ext cx="3353041" cy="966005"/>
          </a:xfrm>
          <a:prstGeom prst="rect">
            <a:avLst/>
          </a:prstGeom>
          <a:solidFill>
            <a:schemeClr val="accent4"/>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solidFill>
                  <a:sysClr val="windowText" lastClr="000000"/>
                </a:solidFill>
              </a:rPr>
              <a:t>Residual value</a:t>
            </a:r>
          </a:p>
          <a:p>
            <a:pPr algn="ctr"/>
            <a:r>
              <a:rPr lang="zh-CN" altLang="en-US" sz="3200" dirty="0">
                <a:solidFill>
                  <a:sysClr val="windowText" lastClr="000000"/>
                </a:solidFill>
              </a:rPr>
              <a:t>€</a:t>
            </a:r>
            <a:r>
              <a:rPr lang="en-US" altLang="zh-CN" sz="3200" dirty="0">
                <a:solidFill>
                  <a:sysClr val="windowText" lastClr="000000"/>
                </a:solidFill>
              </a:rPr>
              <a:t>1</a:t>
            </a:r>
            <a:r>
              <a:rPr lang="en-US" sz="3200" dirty="0">
                <a:solidFill>
                  <a:sysClr val="windowText" lastClr="000000"/>
                </a:solidFill>
              </a:rPr>
              <a:t>,000</a:t>
            </a:r>
          </a:p>
        </p:txBody>
      </p:sp>
      <p:sp>
        <p:nvSpPr>
          <p:cNvPr id="21" name="Rectangle 20">
            <a:extLst>
              <a:ext uri="{FF2B5EF4-FFF2-40B4-BE49-F238E27FC236}">
                <a16:creationId xmlns:a16="http://schemas.microsoft.com/office/drawing/2014/main" id="{A521D00D-2EBC-4987-BEB9-D3045C635D5D}"/>
              </a:ext>
            </a:extLst>
          </p:cNvPr>
          <p:cNvSpPr/>
          <p:nvPr/>
        </p:nvSpPr>
        <p:spPr>
          <a:xfrm>
            <a:off x="19938758" y="11042164"/>
            <a:ext cx="3353042" cy="100974"/>
          </a:xfrm>
          <a:prstGeom prst="rect">
            <a:avLst/>
          </a:prstGeom>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200" dirty="0">
              <a:solidFill>
                <a:sysClr val="windowText" lastClr="000000"/>
              </a:solidFill>
            </a:endParaRPr>
          </a:p>
        </p:txBody>
      </p:sp>
      <p:sp>
        <p:nvSpPr>
          <p:cNvPr id="22" name="Rectangle 21">
            <a:extLst>
              <a:ext uri="{FF2B5EF4-FFF2-40B4-BE49-F238E27FC236}">
                <a16:creationId xmlns:a16="http://schemas.microsoft.com/office/drawing/2014/main" id="{B991A948-4EDF-4450-8457-2B7B162A2198}"/>
              </a:ext>
            </a:extLst>
          </p:cNvPr>
          <p:cNvSpPr/>
          <p:nvPr/>
        </p:nvSpPr>
        <p:spPr>
          <a:xfrm>
            <a:off x="16242076" y="9632187"/>
            <a:ext cx="3382657" cy="584775"/>
          </a:xfrm>
          <a:prstGeom prst="rect">
            <a:avLst/>
          </a:prstGeom>
        </p:spPr>
        <p:txBody>
          <a:bodyPr wrap="none">
            <a:spAutoFit/>
          </a:bodyPr>
          <a:lstStyle/>
          <a:p>
            <a:pPr algn="ctr"/>
            <a:r>
              <a:rPr lang="en-US" sz="3200" dirty="0">
                <a:solidFill>
                  <a:sysClr val="windowText" lastClr="000000"/>
                </a:solidFill>
              </a:rPr>
              <a:t>Dep. Exp. = </a:t>
            </a:r>
            <a:r>
              <a:rPr lang="zh-CN" altLang="en-US" sz="3200" dirty="0">
                <a:solidFill>
                  <a:sysClr val="windowText" lastClr="000000"/>
                </a:solidFill>
              </a:rPr>
              <a:t>€</a:t>
            </a:r>
            <a:r>
              <a:rPr lang="en-US" sz="3200" dirty="0">
                <a:solidFill>
                  <a:srgbClr val="000000"/>
                </a:solidFill>
              </a:rPr>
              <a:t>1,123</a:t>
            </a:r>
          </a:p>
        </p:txBody>
      </p:sp>
      <p:sp>
        <p:nvSpPr>
          <p:cNvPr id="23" name="Rectangle 22">
            <a:extLst>
              <a:ext uri="{FF2B5EF4-FFF2-40B4-BE49-F238E27FC236}">
                <a16:creationId xmlns:a16="http://schemas.microsoft.com/office/drawing/2014/main" id="{9116C65D-CC8D-426B-945E-E58AF767155E}"/>
              </a:ext>
            </a:extLst>
          </p:cNvPr>
          <p:cNvSpPr/>
          <p:nvPr/>
        </p:nvSpPr>
        <p:spPr>
          <a:xfrm>
            <a:off x="20195809" y="9981758"/>
            <a:ext cx="3071675" cy="584775"/>
          </a:xfrm>
          <a:prstGeom prst="rect">
            <a:avLst/>
          </a:prstGeom>
        </p:spPr>
        <p:txBody>
          <a:bodyPr wrap="none">
            <a:spAutoFit/>
          </a:bodyPr>
          <a:lstStyle/>
          <a:p>
            <a:pPr algn="ctr"/>
            <a:r>
              <a:rPr lang="en-US" sz="3200" dirty="0">
                <a:solidFill>
                  <a:sysClr val="windowText" lastClr="000000"/>
                </a:solidFill>
              </a:rPr>
              <a:t>Dep. Exp. = </a:t>
            </a:r>
            <a:r>
              <a:rPr lang="zh-CN" altLang="en-US" sz="3200" dirty="0">
                <a:solidFill>
                  <a:sysClr val="windowText" lastClr="000000"/>
                </a:solidFill>
              </a:rPr>
              <a:t>€</a:t>
            </a:r>
            <a:r>
              <a:rPr lang="en-US" sz="3200" dirty="0">
                <a:solidFill>
                  <a:srgbClr val="000000"/>
                </a:solidFill>
              </a:rPr>
              <a:t>685</a:t>
            </a:r>
            <a:endParaRPr lang="en-US" sz="3200" dirty="0">
              <a:solidFill>
                <a:sysClr val="windowText" lastClr="000000"/>
              </a:solidFill>
            </a:endParaRPr>
          </a:p>
        </p:txBody>
      </p:sp>
      <p:sp>
        <p:nvSpPr>
          <p:cNvPr id="24" name="Right Brace 23">
            <a:extLst>
              <a:ext uri="{FF2B5EF4-FFF2-40B4-BE49-F238E27FC236}">
                <a16:creationId xmlns:a16="http://schemas.microsoft.com/office/drawing/2014/main" id="{6378E475-EA64-40BA-9E19-4F1A7D7F3BBD}"/>
              </a:ext>
            </a:extLst>
          </p:cNvPr>
          <p:cNvSpPr/>
          <p:nvPr/>
        </p:nvSpPr>
        <p:spPr>
          <a:xfrm>
            <a:off x="4461774" y="8312196"/>
            <a:ext cx="297323" cy="3798049"/>
          </a:xfrm>
          <a:prstGeom prst="rightBrace">
            <a:avLst>
              <a:gd name="adj1" fmla="val 44640"/>
              <a:gd name="adj2" fmla="val 13895"/>
            </a:avLst>
          </a:prstGeom>
          <a:ln w="38100">
            <a:solidFill>
              <a:srgbClr val="FF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a:extLst>
              <a:ext uri="{FF2B5EF4-FFF2-40B4-BE49-F238E27FC236}">
                <a16:creationId xmlns:a16="http://schemas.microsoft.com/office/drawing/2014/main" id="{05090438-7D63-47B0-96A0-766214B3604E}"/>
              </a:ext>
            </a:extLst>
          </p:cNvPr>
          <p:cNvSpPr/>
          <p:nvPr/>
        </p:nvSpPr>
        <p:spPr>
          <a:xfrm>
            <a:off x="8223352" y="9415762"/>
            <a:ext cx="297323" cy="2694483"/>
          </a:xfrm>
          <a:prstGeom prst="rightBrace">
            <a:avLst>
              <a:gd name="adj1" fmla="val 44640"/>
              <a:gd name="adj2" fmla="val 13895"/>
            </a:avLst>
          </a:prstGeom>
          <a:ln w="38100">
            <a:solidFill>
              <a:srgbClr val="FF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7234E5C0-5863-4AD5-87EC-6774731A93CF}"/>
              </a:ext>
            </a:extLst>
          </p:cNvPr>
          <p:cNvSpPr/>
          <p:nvPr/>
        </p:nvSpPr>
        <p:spPr>
          <a:xfrm>
            <a:off x="12008189" y="10178234"/>
            <a:ext cx="297323" cy="1932011"/>
          </a:xfrm>
          <a:prstGeom prst="rightBrace">
            <a:avLst>
              <a:gd name="adj1" fmla="val 44640"/>
              <a:gd name="adj2" fmla="val 13895"/>
            </a:avLst>
          </a:prstGeom>
          <a:ln w="38100">
            <a:solidFill>
              <a:srgbClr val="FF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e 26">
            <a:extLst>
              <a:ext uri="{FF2B5EF4-FFF2-40B4-BE49-F238E27FC236}">
                <a16:creationId xmlns:a16="http://schemas.microsoft.com/office/drawing/2014/main" id="{3240A77C-F0AD-443D-8901-2E378C185138}"/>
              </a:ext>
            </a:extLst>
          </p:cNvPr>
          <p:cNvSpPr/>
          <p:nvPr/>
        </p:nvSpPr>
        <p:spPr>
          <a:xfrm>
            <a:off x="15805198" y="10755632"/>
            <a:ext cx="297323" cy="1354613"/>
          </a:xfrm>
          <a:prstGeom prst="rightBrace">
            <a:avLst>
              <a:gd name="adj1" fmla="val 44640"/>
              <a:gd name="adj2" fmla="val 13895"/>
            </a:avLst>
          </a:prstGeom>
          <a:ln w="38100">
            <a:solidFill>
              <a:srgbClr val="FF99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0D5C9635-50CC-4D9B-9F09-609708117D38}"/>
              </a:ext>
            </a:extLst>
          </p:cNvPr>
          <p:cNvCxnSpPr>
            <a:stCxn id="22" idx="2"/>
            <a:endCxn id="19" idx="0"/>
          </p:cNvCxnSpPr>
          <p:nvPr/>
        </p:nvCxnSpPr>
        <p:spPr>
          <a:xfrm flipH="1">
            <a:off x="17830440" y="10216962"/>
            <a:ext cx="102965" cy="538670"/>
          </a:xfrm>
          <a:prstGeom prst="line">
            <a:avLst/>
          </a:prstGeom>
          <a:ln w="38100">
            <a:solidFill>
              <a:srgbClr val="8D9ACE"/>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64AFCED-3E9C-4FAE-8574-81EFDFCA9127}"/>
              </a:ext>
            </a:extLst>
          </p:cNvPr>
          <p:cNvCxnSpPr>
            <a:cxnSpLocks/>
            <a:stCxn id="23" idx="2"/>
            <a:endCxn id="21" idx="0"/>
          </p:cNvCxnSpPr>
          <p:nvPr/>
        </p:nvCxnSpPr>
        <p:spPr>
          <a:xfrm flipH="1">
            <a:off x="21615279" y="10566533"/>
            <a:ext cx="116368" cy="475631"/>
          </a:xfrm>
          <a:prstGeom prst="line">
            <a:avLst/>
          </a:prstGeom>
          <a:ln w="38100">
            <a:solidFill>
              <a:srgbClr val="8D9ACE"/>
            </a:solidFill>
            <a:prstDash val="sysDot"/>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3DC8FE0-D088-478D-8797-7F2F40658669}"/>
              </a:ext>
            </a:extLst>
          </p:cNvPr>
          <p:cNvSpPr/>
          <p:nvPr/>
        </p:nvSpPr>
        <p:spPr>
          <a:xfrm>
            <a:off x="4565736" y="7852542"/>
            <a:ext cx="1212191" cy="646331"/>
          </a:xfrm>
          <a:prstGeom prst="rect">
            <a:avLst/>
          </a:prstGeom>
        </p:spPr>
        <p:txBody>
          <a:bodyPr wrap="none">
            <a:spAutoFit/>
          </a:bodyPr>
          <a:lstStyle/>
          <a:p>
            <a:r>
              <a:rPr lang="en-US" dirty="0">
                <a:solidFill>
                  <a:srgbClr val="FF9999"/>
                </a:solidFill>
              </a:rPr>
              <a:t>×40%</a:t>
            </a:r>
          </a:p>
        </p:txBody>
      </p:sp>
      <p:sp>
        <p:nvSpPr>
          <p:cNvPr id="31" name="Rectangle 30">
            <a:extLst>
              <a:ext uri="{FF2B5EF4-FFF2-40B4-BE49-F238E27FC236}">
                <a16:creationId xmlns:a16="http://schemas.microsoft.com/office/drawing/2014/main" id="{DD532885-7E9D-4D28-964D-39F5934147A7}"/>
              </a:ext>
            </a:extLst>
          </p:cNvPr>
          <p:cNvSpPr/>
          <p:nvPr/>
        </p:nvSpPr>
        <p:spPr>
          <a:xfrm>
            <a:off x="8230271" y="8906050"/>
            <a:ext cx="1212191" cy="646331"/>
          </a:xfrm>
          <a:prstGeom prst="rect">
            <a:avLst/>
          </a:prstGeom>
        </p:spPr>
        <p:txBody>
          <a:bodyPr wrap="none">
            <a:spAutoFit/>
          </a:bodyPr>
          <a:lstStyle/>
          <a:p>
            <a:r>
              <a:rPr lang="en-US" dirty="0">
                <a:solidFill>
                  <a:srgbClr val="FF9999"/>
                </a:solidFill>
              </a:rPr>
              <a:t>×40%</a:t>
            </a:r>
          </a:p>
        </p:txBody>
      </p:sp>
      <p:sp>
        <p:nvSpPr>
          <p:cNvPr id="32" name="Rectangle 31">
            <a:extLst>
              <a:ext uri="{FF2B5EF4-FFF2-40B4-BE49-F238E27FC236}">
                <a16:creationId xmlns:a16="http://schemas.microsoft.com/office/drawing/2014/main" id="{6F3F4619-3ABA-4E3B-9999-6A5920D60DC3}"/>
              </a:ext>
            </a:extLst>
          </p:cNvPr>
          <p:cNvSpPr/>
          <p:nvPr/>
        </p:nvSpPr>
        <p:spPr>
          <a:xfrm>
            <a:off x="12086294" y="9666852"/>
            <a:ext cx="1212191" cy="646331"/>
          </a:xfrm>
          <a:prstGeom prst="rect">
            <a:avLst/>
          </a:prstGeom>
        </p:spPr>
        <p:txBody>
          <a:bodyPr wrap="none">
            <a:spAutoFit/>
          </a:bodyPr>
          <a:lstStyle/>
          <a:p>
            <a:r>
              <a:rPr lang="en-US" dirty="0">
                <a:solidFill>
                  <a:srgbClr val="FF9999"/>
                </a:solidFill>
              </a:rPr>
              <a:t>×40%</a:t>
            </a:r>
          </a:p>
        </p:txBody>
      </p:sp>
      <p:sp>
        <p:nvSpPr>
          <p:cNvPr id="33" name="Rectangle 32">
            <a:extLst>
              <a:ext uri="{FF2B5EF4-FFF2-40B4-BE49-F238E27FC236}">
                <a16:creationId xmlns:a16="http://schemas.microsoft.com/office/drawing/2014/main" id="{4A04D1CA-73EF-478E-88C2-802345D0DA4C}"/>
              </a:ext>
            </a:extLst>
          </p:cNvPr>
          <p:cNvSpPr/>
          <p:nvPr/>
        </p:nvSpPr>
        <p:spPr>
          <a:xfrm>
            <a:off x="15896106" y="10253117"/>
            <a:ext cx="1212191" cy="646331"/>
          </a:xfrm>
          <a:prstGeom prst="rect">
            <a:avLst/>
          </a:prstGeom>
        </p:spPr>
        <p:txBody>
          <a:bodyPr wrap="none">
            <a:spAutoFit/>
          </a:bodyPr>
          <a:lstStyle/>
          <a:p>
            <a:r>
              <a:rPr lang="en-US" dirty="0">
                <a:solidFill>
                  <a:srgbClr val="FF9999"/>
                </a:solidFill>
              </a:rPr>
              <a:t>×40%</a:t>
            </a:r>
          </a:p>
        </p:txBody>
      </p:sp>
      <p:sp>
        <p:nvSpPr>
          <p:cNvPr id="35" name="Rectangle 34">
            <a:extLst>
              <a:ext uri="{FF2B5EF4-FFF2-40B4-BE49-F238E27FC236}">
                <a16:creationId xmlns:a16="http://schemas.microsoft.com/office/drawing/2014/main" id="{759A314E-85D7-4003-8D8D-F8A7B8DCE20E}"/>
              </a:ext>
            </a:extLst>
          </p:cNvPr>
          <p:cNvSpPr/>
          <p:nvPr/>
        </p:nvSpPr>
        <p:spPr>
          <a:xfrm>
            <a:off x="5813467" y="12095502"/>
            <a:ext cx="1324914" cy="646331"/>
          </a:xfrm>
          <a:prstGeom prst="rect">
            <a:avLst/>
          </a:prstGeom>
        </p:spPr>
        <p:txBody>
          <a:bodyPr wrap="none">
            <a:spAutoFit/>
          </a:bodyPr>
          <a:lstStyle/>
          <a:p>
            <a:pPr algn="ctr"/>
            <a:r>
              <a:rPr lang="en-US" dirty="0">
                <a:solidFill>
                  <a:schemeClr val="tx2"/>
                </a:solidFill>
              </a:rPr>
              <a:t>Year 1</a:t>
            </a:r>
          </a:p>
        </p:txBody>
      </p:sp>
      <p:sp>
        <p:nvSpPr>
          <p:cNvPr id="37" name="Rectangle 36">
            <a:extLst>
              <a:ext uri="{FF2B5EF4-FFF2-40B4-BE49-F238E27FC236}">
                <a16:creationId xmlns:a16="http://schemas.microsoft.com/office/drawing/2014/main" id="{9BC588D6-E0FA-4BEA-88AD-FB3D97E8A4DA}"/>
              </a:ext>
            </a:extLst>
          </p:cNvPr>
          <p:cNvSpPr/>
          <p:nvPr/>
        </p:nvSpPr>
        <p:spPr>
          <a:xfrm>
            <a:off x="9598305" y="12095502"/>
            <a:ext cx="1324914" cy="646331"/>
          </a:xfrm>
          <a:prstGeom prst="rect">
            <a:avLst/>
          </a:prstGeom>
        </p:spPr>
        <p:txBody>
          <a:bodyPr wrap="none">
            <a:spAutoFit/>
          </a:bodyPr>
          <a:lstStyle/>
          <a:p>
            <a:pPr algn="ctr"/>
            <a:r>
              <a:rPr lang="en-US" dirty="0">
                <a:solidFill>
                  <a:schemeClr val="tx2"/>
                </a:solidFill>
              </a:rPr>
              <a:t>Year 2</a:t>
            </a:r>
          </a:p>
        </p:txBody>
      </p:sp>
      <p:sp>
        <p:nvSpPr>
          <p:cNvPr id="39" name="Rectangle 38">
            <a:extLst>
              <a:ext uri="{FF2B5EF4-FFF2-40B4-BE49-F238E27FC236}">
                <a16:creationId xmlns:a16="http://schemas.microsoft.com/office/drawing/2014/main" id="{F2AED908-2587-4A23-8F7E-0947D242A709}"/>
              </a:ext>
            </a:extLst>
          </p:cNvPr>
          <p:cNvSpPr/>
          <p:nvPr/>
        </p:nvSpPr>
        <p:spPr>
          <a:xfrm>
            <a:off x="13383143" y="12095502"/>
            <a:ext cx="1324914" cy="646331"/>
          </a:xfrm>
          <a:prstGeom prst="rect">
            <a:avLst/>
          </a:prstGeom>
        </p:spPr>
        <p:txBody>
          <a:bodyPr wrap="none">
            <a:spAutoFit/>
          </a:bodyPr>
          <a:lstStyle/>
          <a:p>
            <a:pPr algn="ctr"/>
            <a:r>
              <a:rPr lang="en-US" dirty="0">
                <a:solidFill>
                  <a:schemeClr val="tx2"/>
                </a:solidFill>
              </a:rPr>
              <a:t>Year </a:t>
            </a:r>
            <a:r>
              <a:rPr lang="en-US" altLang="zh-CN" dirty="0">
                <a:solidFill>
                  <a:schemeClr val="tx2"/>
                </a:solidFill>
              </a:rPr>
              <a:t>3</a:t>
            </a:r>
            <a:endParaRPr lang="en-US" dirty="0">
              <a:solidFill>
                <a:schemeClr val="tx2"/>
              </a:solidFill>
            </a:endParaRPr>
          </a:p>
        </p:txBody>
      </p:sp>
      <p:sp>
        <p:nvSpPr>
          <p:cNvPr id="41" name="Rectangle 40">
            <a:extLst>
              <a:ext uri="{FF2B5EF4-FFF2-40B4-BE49-F238E27FC236}">
                <a16:creationId xmlns:a16="http://schemas.microsoft.com/office/drawing/2014/main" id="{22E7FDF3-E3C3-4011-B228-823E273F6F1E}"/>
              </a:ext>
            </a:extLst>
          </p:cNvPr>
          <p:cNvSpPr/>
          <p:nvPr/>
        </p:nvSpPr>
        <p:spPr>
          <a:xfrm>
            <a:off x="17167981" y="12095502"/>
            <a:ext cx="1324914" cy="646331"/>
          </a:xfrm>
          <a:prstGeom prst="rect">
            <a:avLst/>
          </a:prstGeom>
        </p:spPr>
        <p:txBody>
          <a:bodyPr wrap="none">
            <a:spAutoFit/>
          </a:bodyPr>
          <a:lstStyle/>
          <a:p>
            <a:pPr algn="ctr"/>
            <a:r>
              <a:rPr lang="en-US" dirty="0">
                <a:solidFill>
                  <a:schemeClr val="tx2"/>
                </a:solidFill>
              </a:rPr>
              <a:t>Year </a:t>
            </a:r>
            <a:r>
              <a:rPr lang="en-US" altLang="zh-CN" dirty="0">
                <a:solidFill>
                  <a:schemeClr val="tx2"/>
                </a:solidFill>
              </a:rPr>
              <a:t>4</a:t>
            </a:r>
            <a:endParaRPr lang="en-US" dirty="0">
              <a:solidFill>
                <a:schemeClr val="tx2"/>
              </a:solidFill>
            </a:endParaRPr>
          </a:p>
        </p:txBody>
      </p:sp>
      <p:sp>
        <p:nvSpPr>
          <p:cNvPr id="43" name="Rectangle 42">
            <a:extLst>
              <a:ext uri="{FF2B5EF4-FFF2-40B4-BE49-F238E27FC236}">
                <a16:creationId xmlns:a16="http://schemas.microsoft.com/office/drawing/2014/main" id="{2A5BABD7-1503-4534-AB4B-CA3E66A63632}"/>
              </a:ext>
            </a:extLst>
          </p:cNvPr>
          <p:cNvSpPr/>
          <p:nvPr/>
        </p:nvSpPr>
        <p:spPr>
          <a:xfrm>
            <a:off x="20952819" y="12095502"/>
            <a:ext cx="1324914" cy="646331"/>
          </a:xfrm>
          <a:prstGeom prst="rect">
            <a:avLst/>
          </a:prstGeom>
        </p:spPr>
        <p:txBody>
          <a:bodyPr wrap="none">
            <a:spAutoFit/>
          </a:bodyPr>
          <a:lstStyle/>
          <a:p>
            <a:pPr algn="ctr"/>
            <a:r>
              <a:rPr lang="en-US" dirty="0">
                <a:solidFill>
                  <a:schemeClr val="tx2"/>
                </a:solidFill>
              </a:rPr>
              <a:t>Year </a:t>
            </a:r>
            <a:r>
              <a:rPr lang="en-US" altLang="zh-CN" dirty="0">
                <a:solidFill>
                  <a:schemeClr val="tx2"/>
                </a:solidFill>
              </a:rPr>
              <a:t>5</a:t>
            </a:r>
            <a:endParaRPr lang="en-US" dirty="0">
              <a:solidFill>
                <a:schemeClr val="tx2"/>
              </a:solidFill>
            </a:endParaRP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196B6AD-4587-4346-A880-1C25003FEEE7}"/>
                  </a:ext>
                </a:extLst>
              </p:cNvPr>
              <p:cNvSpPr/>
              <p:nvPr/>
            </p:nvSpPr>
            <p:spPr>
              <a:xfrm>
                <a:off x="1211944" y="6946141"/>
                <a:ext cx="22301200" cy="10355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US" sz="4400" b="1" i="1" dirty="0" smtClean="0">
                          <a:solidFill>
                            <a:sysClr val="windowText" lastClr="000000"/>
                          </a:solidFill>
                          <a:latin typeface="Cambria Math" panose="02040503050406030204" pitchFamily="18" charset="0"/>
                        </a:rPr>
                        <m:t>𝐀𝐧𝐧𝐮𝐚𝐥</m:t>
                      </m:r>
                      <m:r>
                        <a:rPr lang="en-US" sz="4400" b="1" i="1" dirty="0" smtClean="0">
                          <a:solidFill>
                            <a:sysClr val="windowText" lastClr="000000"/>
                          </a:solidFill>
                          <a:latin typeface="Cambria Math" panose="02040503050406030204" pitchFamily="18" charset="0"/>
                        </a:rPr>
                        <m:t> </m:t>
                      </m:r>
                      <m:r>
                        <a:rPr lang="en-US" sz="4400" b="1" i="1" dirty="0" smtClean="0">
                          <a:solidFill>
                            <a:sysClr val="windowText" lastClr="000000"/>
                          </a:solidFill>
                          <a:latin typeface="Cambria Math" panose="02040503050406030204" pitchFamily="18" charset="0"/>
                        </a:rPr>
                        <m:t>𝐃𝐞𝐩𝐫𝐞𝐜𝐢𝐚𝐭𝐢𝐨𝐧</m:t>
                      </m:r>
                      <m:r>
                        <a:rPr lang="en-US" sz="4400" b="1" i="1" dirty="0" smtClean="0">
                          <a:solidFill>
                            <a:sysClr val="windowText" lastClr="000000"/>
                          </a:solidFill>
                          <a:latin typeface="Cambria Math" panose="02040503050406030204" pitchFamily="18" charset="0"/>
                        </a:rPr>
                        <m:t> </m:t>
                      </m:r>
                      <m:r>
                        <a:rPr lang="en-US" sz="4400" b="1" i="1" dirty="0" smtClean="0">
                          <a:solidFill>
                            <a:sysClr val="windowText" lastClr="000000"/>
                          </a:solidFill>
                          <a:latin typeface="Cambria Math" panose="02040503050406030204" pitchFamily="18" charset="0"/>
                        </a:rPr>
                        <m:t>𝐄𝐱𝐩𝐞𝐧𝐬𝐞</m:t>
                      </m:r>
                      <m:r>
                        <a:rPr lang="en-US" sz="4400" b="1" dirty="0">
                          <a:solidFill>
                            <a:sysClr val="windowText" lastClr="000000"/>
                          </a:solidFill>
                          <a:latin typeface="Cambria Math" panose="02040503050406030204" pitchFamily="18" charset="0"/>
                        </a:rPr>
                        <m:t>=</m:t>
                      </m:r>
                      <m:r>
                        <a:rPr lang="en-US" altLang="zh-CN" sz="4400" b="1" i="1" dirty="0">
                          <a:solidFill>
                            <a:sysClr val="windowText" lastClr="000000"/>
                          </a:solidFill>
                          <a:latin typeface="Cambria Math" panose="02040503050406030204" pitchFamily="18" charset="0"/>
                        </a:rPr>
                        <m:t>𝟏𝟑</m:t>
                      </m:r>
                      <m:r>
                        <a:rPr lang="en-US" altLang="zh-CN" sz="4400" b="1" i="1" dirty="0" smtClean="0">
                          <a:solidFill>
                            <a:sysClr val="windowText" lastClr="000000"/>
                          </a:solidFill>
                          <a:latin typeface="Cambria Math" panose="02040503050406030204" pitchFamily="18" charset="0"/>
                        </a:rPr>
                        <m:t>,</m:t>
                      </m:r>
                      <m:r>
                        <a:rPr lang="en-US" altLang="zh-CN" sz="4400" b="1" i="1" dirty="0" smtClean="0">
                          <a:solidFill>
                            <a:sysClr val="windowText" lastClr="000000"/>
                          </a:solidFill>
                          <a:latin typeface="Cambria Math" panose="02040503050406030204" pitchFamily="18" charset="0"/>
                        </a:rPr>
                        <m:t>𝟎𝟎𝟎</m:t>
                      </m:r>
                      <m:r>
                        <a:rPr lang="en-US" altLang="zh-CN" sz="4400" b="1" i="1" dirty="0">
                          <a:solidFill>
                            <a:sysClr val="windowText" lastClr="000000"/>
                          </a:solidFill>
                          <a:latin typeface="Cambria Math" panose="02040503050406030204" pitchFamily="18" charset="0"/>
                        </a:rPr>
                        <m:t>×</m:t>
                      </m:r>
                      <m:r>
                        <a:rPr lang="en-US" altLang="zh-CN" sz="4400" b="1" dirty="0">
                          <a:solidFill>
                            <a:sysClr val="windowText" lastClr="000000"/>
                          </a:solidFill>
                          <a:latin typeface="Cambria Math" panose="02040503050406030204" pitchFamily="18" charset="0"/>
                        </a:rPr>
                        <m:t>𝟒𝟎</m:t>
                      </m:r>
                      <m:r>
                        <a:rPr lang="en-US" altLang="zh-CN" sz="4400" b="1" dirty="0">
                          <a:solidFill>
                            <a:sysClr val="windowText" lastClr="000000"/>
                          </a:solidFill>
                          <a:latin typeface="Cambria Math" panose="02040503050406030204" pitchFamily="18" charset="0"/>
                        </a:rPr>
                        <m:t>%=€</m:t>
                      </m:r>
                      <m:r>
                        <a:rPr lang="en-US" altLang="zh-CN" sz="4400" b="1" dirty="0">
                          <a:solidFill>
                            <a:sysClr val="windowText" lastClr="000000"/>
                          </a:solidFill>
                          <a:latin typeface="Cambria Math" panose="02040503050406030204" pitchFamily="18" charset="0"/>
                        </a:rPr>
                        <m:t>𝟓</m:t>
                      </m:r>
                      <m:r>
                        <a:rPr lang="en-US" altLang="zh-CN" sz="4400" b="1" dirty="0">
                          <a:solidFill>
                            <a:sysClr val="windowText" lastClr="000000"/>
                          </a:solidFill>
                          <a:latin typeface="Cambria Math" panose="02040503050406030204" pitchFamily="18" charset="0"/>
                        </a:rPr>
                        <m:t>,</m:t>
                      </m:r>
                      <m:r>
                        <a:rPr lang="en-US" altLang="zh-CN" sz="4400" b="1" dirty="0">
                          <a:solidFill>
                            <a:sysClr val="windowText" lastClr="000000"/>
                          </a:solidFill>
                          <a:latin typeface="Cambria Math" panose="02040503050406030204" pitchFamily="18" charset="0"/>
                        </a:rPr>
                        <m:t>𝟐𝟎𝟎</m:t>
                      </m:r>
                    </m:oMath>
                  </m:oMathPara>
                </a14:m>
                <a:endParaRPr lang="en-US" sz="4400" b="1" dirty="0">
                  <a:solidFill>
                    <a:sysClr val="windowText" lastClr="000000"/>
                  </a:solidFill>
                </a:endParaRPr>
              </a:p>
            </p:txBody>
          </p:sp>
        </mc:Choice>
        <mc:Fallback xmlns="">
          <p:sp>
            <p:nvSpPr>
              <p:cNvPr id="44" name="Rectangle 43">
                <a:extLst>
                  <a:ext uri="{FF2B5EF4-FFF2-40B4-BE49-F238E27FC236}">
                    <a16:creationId xmlns:a16="http://schemas.microsoft.com/office/drawing/2014/main" id="{6196B6AD-4587-4346-A880-1C25003FEEE7}"/>
                  </a:ext>
                </a:extLst>
              </p:cNvPr>
              <p:cNvSpPr>
                <a:spLocks noRot="1" noChangeAspect="1" noMove="1" noResize="1" noEditPoints="1" noAdjustHandles="1" noChangeArrowheads="1" noChangeShapeType="1" noTextEdit="1"/>
              </p:cNvSpPr>
              <p:nvPr/>
            </p:nvSpPr>
            <p:spPr>
              <a:xfrm>
                <a:off x="1211944" y="6946141"/>
                <a:ext cx="22301200" cy="1035587"/>
              </a:xfrm>
              <a:prstGeom prst="rect">
                <a:avLst/>
              </a:prstGeom>
              <a:blipFill>
                <a:blip r:embed="rId3"/>
                <a:stretch>
                  <a:fillRect/>
                </a:stretch>
              </a:blipFill>
              <a:ln>
                <a:noFill/>
              </a:ln>
            </p:spPr>
            <p:txBody>
              <a:bodyPr/>
              <a:lstStyle/>
              <a:p>
                <a:r>
                  <a:rPr lang="en-US">
                    <a:noFill/>
                  </a:rPr>
                  <a:t> </a:t>
                </a:r>
              </a:p>
            </p:txBody>
          </p:sp>
        </mc:Fallback>
      </mc:AlternateContent>
      <p:sp>
        <p:nvSpPr>
          <p:cNvPr id="46" name="Rectangle 45">
            <a:extLst>
              <a:ext uri="{FF2B5EF4-FFF2-40B4-BE49-F238E27FC236}">
                <a16:creationId xmlns:a16="http://schemas.microsoft.com/office/drawing/2014/main" id="{C5305810-0FA5-4C2E-B6DC-51BC9A264A5F}"/>
              </a:ext>
            </a:extLst>
          </p:cNvPr>
          <p:cNvSpPr/>
          <p:nvPr/>
        </p:nvSpPr>
        <p:spPr>
          <a:xfrm>
            <a:off x="16475696" y="8143395"/>
            <a:ext cx="6816104" cy="1200329"/>
          </a:xfrm>
          <a:prstGeom prst="rect">
            <a:avLst/>
          </a:prstGeom>
          <a:solidFill>
            <a:schemeClr val="accent4">
              <a:lumMod val="90000"/>
            </a:schemeClr>
          </a:solidFill>
        </p:spPr>
        <p:txBody>
          <a:bodyPr wrap="square">
            <a:spAutoFit/>
          </a:bodyPr>
          <a:lstStyle/>
          <a:p>
            <a:r>
              <a:rPr lang="en-US" dirty="0">
                <a:solidFill>
                  <a:schemeClr val="tx2"/>
                </a:solidFill>
              </a:rPr>
              <a:t>Dr. Dep. Exp</a:t>
            </a:r>
            <a:r>
              <a:rPr lang="en-US" altLang="zh-CN" dirty="0">
                <a:solidFill>
                  <a:schemeClr val="tx2"/>
                </a:solidFill>
              </a:rPr>
              <a:t>ense</a:t>
            </a:r>
            <a:r>
              <a:rPr lang="en-US" dirty="0">
                <a:solidFill>
                  <a:schemeClr val="tx2"/>
                </a:solidFill>
              </a:rPr>
              <a:t> 	        </a:t>
            </a:r>
            <a:r>
              <a:rPr lang="en-US" altLang="zh-CN" dirty="0">
                <a:solidFill>
                  <a:schemeClr val="tx2"/>
                </a:solidFill>
              </a:rPr>
              <a:t>5</a:t>
            </a:r>
            <a:r>
              <a:rPr lang="en-US" dirty="0">
                <a:solidFill>
                  <a:schemeClr val="tx2"/>
                </a:solidFill>
              </a:rPr>
              <a:t>,</a:t>
            </a:r>
            <a:r>
              <a:rPr lang="en-US" altLang="zh-CN" dirty="0">
                <a:solidFill>
                  <a:schemeClr val="tx2"/>
                </a:solidFill>
              </a:rPr>
              <a:t>2</a:t>
            </a:r>
            <a:r>
              <a:rPr lang="en-US" dirty="0">
                <a:solidFill>
                  <a:schemeClr val="tx2"/>
                </a:solidFill>
              </a:rPr>
              <a:t>00</a:t>
            </a:r>
          </a:p>
          <a:p>
            <a:r>
              <a:rPr lang="en-US" dirty="0">
                <a:solidFill>
                  <a:schemeClr val="tx2"/>
                </a:solidFill>
              </a:rPr>
              <a:t>       Cr. Accumulated Dep. 	 </a:t>
            </a:r>
            <a:r>
              <a:rPr lang="en-US" altLang="zh-CN" dirty="0">
                <a:solidFill>
                  <a:schemeClr val="tx2"/>
                </a:solidFill>
              </a:rPr>
              <a:t>5</a:t>
            </a:r>
            <a:r>
              <a:rPr lang="en-US" dirty="0">
                <a:solidFill>
                  <a:schemeClr val="tx2"/>
                </a:solidFill>
              </a:rPr>
              <a:t>,</a:t>
            </a:r>
            <a:r>
              <a:rPr lang="en-US" altLang="zh-CN" dirty="0">
                <a:solidFill>
                  <a:schemeClr val="tx2"/>
                </a:solidFill>
              </a:rPr>
              <a:t>2</a:t>
            </a:r>
            <a:r>
              <a:rPr lang="en-US" dirty="0">
                <a:solidFill>
                  <a:schemeClr val="tx2"/>
                </a:solidFill>
              </a:rPr>
              <a:t>00</a:t>
            </a:r>
          </a:p>
        </p:txBody>
      </p:sp>
      <p:sp>
        <p:nvSpPr>
          <p:cNvPr id="47" name="Footer Placeholder 46">
            <a:extLst>
              <a:ext uri="{FF2B5EF4-FFF2-40B4-BE49-F238E27FC236}">
                <a16:creationId xmlns:a16="http://schemas.microsoft.com/office/drawing/2014/main" id="{5C5F82AD-0A46-4B4C-8F6D-F4CD59B5EF2C}"/>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48" name="Slide Number Placeholder 47">
            <a:extLst>
              <a:ext uri="{FF2B5EF4-FFF2-40B4-BE49-F238E27FC236}">
                <a16:creationId xmlns:a16="http://schemas.microsoft.com/office/drawing/2014/main" id="{47E52DD8-7899-4154-9126-F8CAA605F1A6}"/>
              </a:ext>
            </a:extLst>
          </p:cNvPr>
          <p:cNvSpPr>
            <a:spLocks noGrp="1"/>
          </p:cNvSpPr>
          <p:nvPr>
            <p:ph type="sldNum" sz="quarter" idx="12"/>
          </p:nvPr>
        </p:nvSpPr>
        <p:spPr/>
        <p:txBody>
          <a:bodyPr/>
          <a:lstStyle/>
          <a:p>
            <a:fld id="{EBE3AD81-3AD4-9C46-856E-C08CF1183C60}" type="slidenum">
              <a:rPr lang="en-US" smtClean="0"/>
              <a:pPr/>
              <a:t>25</a:t>
            </a:fld>
            <a:endParaRPr lang="en-US" dirty="0"/>
          </a:p>
        </p:txBody>
      </p:sp>
    </p:spTree>
    <p:extLst>
      <p:ext uri="{BB962C8B-B14F-4D97-AF65-F5344CB8AC3E}">
        <p14:creationId xmlns:p14="http://schemas.microsoft.com/office/powerpoint/2010/main" val="2411190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2B34-499F-4622-B577-78D0C0ED5E0F}"/>
              </a:ext>
            </a:extLst>
          </p:cNvPr>
          <p:cNvSpPr>
            <a:spLocks noGrp="1"/>
          </p:cNvSpPr>
          <p:nvPr>
            <p:ph type="title"/>
          </p:nvPr>
        </p:nvSpPr>
        <p:spPr/>
        <p:txBody>
          <a:bodyPr/>
          <a:lstStyle/>
          <a:p>
            <a:r>
              <a:rPr lang="en-US" dirty="0"/>
              <a:t>Declining-Balance Method (cont’d)</a:t>
            </a:r>
          </a:p>
        </p:txBody>
      </p:sp>
      <p:sp>
        <p:nvSpPr>
          <p:cNvPr id="3" name="Content Placeholder 2">
            <a:extLst>
              <a:ext uri="{FF2B5EF4-FFF2-40B4-BE49-F238E27FC236}">
                <a16:creationId xmlns:a16="http://schemas.microsoft.com/office/drawing/2014/main" id="{247C5672-5CA7-4802-AA38-19F674128D1C}"/>
              </a:ext>
            </a:extLst>
          </p:cNvPr>
          <p:cNvSpPr>
            <a:spLocks noGrp="1"/>
          </p:cNvSpPr>
          <p:nvPr>
            <p:ph sz="quarter" idx="13"/>
          </p:nvPr>
        </p:nvSpPr>
        <p:spPr/>
        <p:txBody>
          <a:bodyPr/>
          <a:lstStyle/>
          <a:p>
            <a:r>
              <a:rPr lang="en-US" b="1" dirty="0"/>
              <a:t>Depreciation schedule</a:t>
            </a:r>
          </a:p>
          <a:p>
            <a:endParaRPr lang="en-US" dirty="0"/>
          </a:p>
        </p:txBody>
      </p:sp>
      <p:pic>
        <p:nvPicPr>
          <p:cNvPr id="5" name="Picture 4">
            <a:extLst>
              <a:ext uri="{FF2B5EF4-FFF2-40B4-BE49-F238E27FC236}">
                <a16:creationId xmlns:a16="http://schemas.microsoft.com/office/drawing/2014/main" id="{36B68843-B5F4-417E-BBBF-4C4FF39C724D}"/>
              </a:ext>
            </a:extLst>
          </p:cNvPr>
          <p:cNvPicPr>
            <a:picLocks noChangeAspect="1"/>
          </p:cNvPicPr>
          <p:nvPr/>
        </p:nvPicPr>
        <p:blipFill>
          <a:blip r:embed="rId2"/>
          <a:stretch>
            <a:fillRect/>
          </a:stretch>
        </p:blipFill>
        <p:spPr>
          <a:xfrm>
            <a:off x="1085850" y="4208719"/>
            <a:ext cx="22301200" cy="8552470"/>
          </a:xfrm>
          <a:prstGeom prst="rect">
            <a:avLst/>
          </a:prstGeom>
        </p:spPr>
      </p:pic>
      <p:grpSp>
        <p:nvGrpSpPr>
          <p:cNvPr id="6" name="Group 5">
            <a:extLst>
              <a:ext uri="{FF2B5EF4-FFF2-40B4-BE49-F238E27FC236}">
                <a16:creationId xmlns:a16="http://schemas.microsoft.com/office/drawing/2014/main" id="{837966C8-78F2-465C-9AE4-024D851E5930}"/>
              </a:ext>
            </a:extLst>
          </p:cNvPr>
          <p:cNvGrpSpPr/>
          <p:nvPr/>
        </p:nvGrpSpPr>
        <p:grpSpPr>
          <a:xfrm>
            <a:off x="16347026" y="613015"/>
            <a:ext cx="7198110" cy="3800574"/>
            <a:chOff x="3190739" y="8566845"/>
            <a:chExt cx="20220246" cy="5597072"/>
          </a:xfrm>
        </p:grpSpPr>
        <p:sp>
          <p:nvSpPr>
            <p:cNvPr id="7" name="Freeform: Shape 6">
              <a:extLst>
                <a:ext uri="{FF2B5EF4-FFF2-40B4-BE49-F238E27FC236}">
                  <a16:creationId xmlns:a16="http://schemas.microsoft.com/office/drawing/2014/main" id="{2E7D1736-F075-4244-8176-173605EE0D58}"/>
                </a:ext>
              </a:extLst>
            </p:cNvPr>
            <p:cNvSpPr/>
            <p:nvPr/>
          </p:nvSpPr>
          <p:spPr>
            <a:xfrm>
              <a:off x="3887669" y="9715560"/>
              <a:ext cx="16770806" cy="3270186"/>
            </a:xfrm>
            <a:custGeom>
              <a:avLst/>
              <a:gdLst>
                <a:gd name="connsiteX0" fmla="*/ 0 w 18888075"/>
                <a:gd name="connsiteY0" fmla="*/ 0 h 3333750"/>
                <a:gd name="connsiteX1" fmla="*/ 8829675 w 18888075"/>
                <a:gd name="connsiteY1" fmla="*/ 2409825 h 3333750"/>
                <a:gd name="connsiteX2" fmla="*/ 18888075 w 18888075"/>
                <a:gd name="connsiteY2" fmla="*/ 3333750 h 3333750"/>
                <a:gd name="connsiteX0" fmla="*/ 0 w 18888075"/>
                <a:gd name="connsiteY0" fmla="*/ 0 h 3333750"/>
                <a:gd name="connsiteX1" fmla="*/ 6938144 w 18888075"/>
                <a:gd name="connsiteY1" fmla="*/ 2198624 h 3333750"/>
                <a:gd name="connsiteX2" fmla="*/ 18888075 w 18888075"/>
                <a:gd name="connsiteY2" fmla="*/ 3333750 h 3333750"/>
                <a:gd name="connsiteX0" fmla="*/ 0 w 18888075"/>
                <a:gd name="connsiteY0" fmla="*/ 0 h 3333750"/>
                <a:gd name="connsiteX1" fmla="*/ 6938144 w 18888075"/>
                <a:gd name="connsiteY1" fmla="*/ 2198624 h 3333750"/>
                <a:gd name="connsiteX2" fmla="*/ 18888075 w 18888075"/>
                <a:gd name="connsiteY2" fmla="*/ 3333750 h 3333750"/>
                <a:gd name="connsiteX0" fmla="*/ 0 w 18888075"/>
                <a:gd name="connsiteY0" fmla="*/ 0 h 3333750"/>
                <a:gd name="connsiteX1" fmla="*/ 6938144 w 18888075"/>
                <a:gd name="connsiteY1" fmla="*/ 2198624 h 3333750"/>
                <a:gd name="connsiteX2" fmla="*/ 18888075 w 18888075"/>
                <a:gd name="connsiteY2" fmla="*/ 3333750 h 3333750"/>
              </a:gdLst>
              <a:ahLst/>
              <a:cxnLst>
                <a:cxn ang="0">
                  <a:pos x="connsiteX0" y="connsiteY0"/>
                </a:cxn>
                <a:cxn ang="0">
                  <a:pos x="connsiteX1" y="connsiteY1"/>
                </a:cxn>
                <a:cxn ang="0">
                  <a:pos x="connsiteX2" y="connsiteY2"/>
                </a:cxn>
              </a:cxnLst>
              <a:rect l="l" t="t" r="r" b="b"/>
              <a:pathLst>
                <a:path w="18888075" h="3333750">
                  <a:moveTo>
                    <a:pt x="0" y="0"/>
                  </a:moveTo>
                  <a:cubicBezTo>
                    <a:pt x="2840831" y="927100"/>
                    <a:pt x="1935688" y="1062198"/>
                    <a:pt x="6938144" y="2198624"/>
                  </a:cubicBezTo>
                  <a:cubicBezTo>
                    <a:pt x="12979088" y="3317450"/>
                    <a:pt x="15432881" y="3149600"/>
                    <a:pt x="18888075" y="3333750"/>
                  </a:cubicBezTo>
                </a:path>
              </a:pathLst>
            </a:cu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4045117-B664-4E54-B996-A01DBF5213C5}"/>
                </a:ext>
              </a:extLst>
            </p:cNvPr>
            <p:cNvCxnSpPr>
              <a:cxnSpLocks/>
            </p:cNvCxnSpPr>
            <p:nvPr/>
          </p:nvCxnSpPr>
          <p:spPr>
            <a:xfrm>
              <a:off x="3190739" y="13483977"/>
              <a:ext cx="20220246"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06C1E36-BFC9-4902-ADCA-1BDAB2FA903F}"/>
                </a:ext>
              </a:extLst>
            </p:cNvPr>
            <p:cNvCxnSpPr>
              <a:cxnSpLocks/>
            </p:cNvCxnSpPr>
            <p:nvPr/>
          </p:nvCxnSpPr>
          <p:spPr>
            <a:xfrm flipV="1">
              <a:off x="3915507" y="8566845"/>
              <a:ext cx="0" cy="5597072"/>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8622648-DC01-413A-8CAC-420E28B7F8C0}"/>
                </a:ext>
              </a:extLst>
            </p:cNvPr>
            <p:cNvSpPr/>
            <p:nvPr/>
          </p:nvSpPr>
          <p:spPr>
            <a:xfrm>
              <a:off x="3634819" y="9569202"/>
              <a:ext cx="526207" cy="268162"/>
            </a:xfrm>
            <a:prstGeom prst="ellipse">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EA3DDB7-986C-4858-A9B2-881B11098CF7}"/>
                </a:ext>
              </a:extLst>
            </p:cNvPr>
            <p:cNvSpPr/>
            <p:nvPr/>
          </p:nvSpPr>
          <p:spPr>
            <a:xfrm>
              <a:off x="20423210" y="12813804"/>
              <a:ext cx="526207" cy="268162"/>
            </a:xfrm>
            <a:prstGeom prst="ellipse">
              <a:avLst/>
            </a:prstGeom>
            <a:solidFill>
              <a:schemeClr val="bg1"/>
            </a:solidFill>
            <a:ln w="7620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0AAE2F96-D47F-4308-A51C-0FBA9B4DCEC5}"/>
              </a:ext>
            </a:extLst>
          </p:cNvPr>
          <p:cNvSpPr txBox="1"/>
          <p:nvPr/>
        </p:nvSpPr>
        <p:spPr>
          <a:xfrm>
            <a:off x="17781896" y="1289150"/>
            <a:ext cx="5195138" cy="646331"/>
          </a:xfrm>
          <a:prstGeom prst="rect">
            <a:avLst/>
          </a:prstGeom>
          <a:noFill/>
        </p:spPr>
        <p:txBody>
          <a:bodyPr wrap="square">
            <a:spAutoFit/>
          </a:bodyPr>
          <a:lstStyle/>
          <a:p>
            <a:r>
              <a:rPr lang="en-US" dirty="0">
                <a:solidFill>
                  <a:schemeClr val="tx2"/>
                </a:solidFill>
              </a:rPr>
              <a:t>Declining-balance method</a:t>
            </a:r>
          </a:p>
        </p:txBody>
      </p:sp>
      <p:sp>
        <p:nvSpPr>
          <p:cNvPr id="14" name="Speech Bubble: Rectangle with Corners Rounded 13">
            <a:extLst>
              <a:ext uri="{FF2B5EF4-FFF2-40B4-BE49-F238E27FC236}">
                <a16:creationId xmlns:a16="http://schemas.microsoft.com/office/drawing/2014/main" id="{5BB71CE3-2D62-4AC2-9C7A-B1069C397D25}"/>
              </a:ext>
            </a:extLst>
          </p:cNvPr>
          <p:cNvSpPr/>
          <p:nvPr/>
        </p:nvSpPr>
        <p:spPr>
          <a:xfrm>
            <a:off x="175055" y="5846722"/>
            <a:ext cx="4418797" cy="715089"/>
          </a:xfrm>
          <a:prstGeom prst="wedgeRoundRectCallout">
            <a:avLst>
              <a:gd name="adj1" fmla="val 38515"/>
              <a:gd name="adj2" fmla="val 122994"/>
              <a:gd name="adj3" fmla="val 16667"/>
            </a:avLst>
          </a:prstGeom>
          <a:solidFill>
            <a:schemeClr val="bg1"/>
          </a:solidFill>
          <a:ln w="38100">
            <a:solidFill>
              <a:schemeClr val="accent3"/>
            </a:solidFill>
          </a:ln>
        </p:spPr>
        <p:txBody>
          <a:bodyPr wrap="square">
            <a:spAutoFit/>
          </a:bodyPr>
          <a:lstStyle/>
          <a:p>
            <a:r>
              <a:rPr lang="en-US" dirty="0">
                <a:solidFill>
                  <a:srgbClr val="C00000"/>
                </a:solidFill>
              </a:rPr>
              <a:t>NOT</a:t>
            </a:r>
            <a:r>
              <a:rPr lang="en-US" dirty="0">
                <a:solidFill>
                  <a:sysClr val="windowText" lastClr="000000"/>
                </a:solidFill>
              </a:rPr>
              <a:t> depreciable cost!</a:t>
            </a:r>
          </a:p>
        </p:txBody>
      </p:sp>
      <p:sp>
        <p:nvSpPr>
          <p:cNvPr id="15" name="Footer Placeholder 14">
            <a:extLst>
              <a:ext uri="{FF2B5EF4-FFF2-40B4-BE49-F238E27FC236}">
                <a16:creationId xmlns:a16="http://schemas.microsoft.com/office/drawing/2014/main" id="{6E3E4D9F-C782-48B3-A3A8-EDCFF7714115}"/>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16" name="Slide Number Placeholder 15">
            <a:extLst>
              <a:ext uri="{FF2B5EF4-FFF2-40B4-BE49-F238E27FC236}">
                <a16:creationId xmlns:a16="http://schemas.microsoft.com/office/drawing/2014/main" id="{4CD7B82E-E5D9-4B21-8DD8-57CCA2009CAA}"/>
              </a:ext>
            </a:extLst>
          </p:cNvPr>
          <p:cNvSpPr>
            <a:spLocks noGrp="1"/>
          </p:cNvSpPr>
          <p:nvPr>
            <p:ph type="sldNum" sz="quarter" idx="12"/>
          </p:nvPr>
        </p:nvSpPr>
        <p:spPr/>
        <p:txBody>
          <a:bodyPr/>
          <a:lstStyle/>
          <a:p>
            <a:fld id="{EBE3AD81-3AD4-9C46-856E-C08CF1183C60}" type="slidenum">
              <a:rPr lang="en-US" smtClean="0"/>
              <a:pPr/>
              <a:t>26</a:t>
            </a:fld>
            <a:endParaRPr lang="en-US" dirty="0"/>
          </a:p>
        </p:txBody>
      </p:sp>
    </p:spTree>
    <p:extLst>
      <p:ext uri="{BB962C8B-B14F-4D97-AF65-F5344CB8AC3E}">
        <p14:creationId xmlns:p14="http://schemas.microsoft.com/office/powerpoint/2010/main" val="2223714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22F1F-481A-449E-9098-2D14386C96B9}"/>
              </a:ext>
            </a:extLst>
          </p:cNvPr>
          <p:cNvSpPr>
            <a:spLocks noGrp="1"/>
          </p:cNvSpPr>
          <p:nvPr>
            <p:ph type="title"/>
          </p:nvPr>
        </p:nvSpPr>
        <p:spPr/>
        <p:txBody>
          <a:bodyPr/>
          <a:lstStyle/>
          <a:p>
            <a:r>
              <a:rPr lang="en-US" dirty="0"/>
              <a:t>Declining-Balance Method (cont’d)</a:t>
            </a:r>
          </a:p>
        </p:txBody>
      </p:sp>
      <p:sp>
        <p:nvSpPr>
          <p:cNvPr id="3" name="Content Placeholder 2">
            <a:extLst>
              <a:ext uri="{FF2B5EF4-FFF2-40B4-BE49-F238E27FC236}">
                <a16:creationId xmlns:a16="http://schemas.microsoft.com/office/drawing/2014/main" id="{BD1F933F-9CF4-4996-8139-A04453F167C0}"/>
              </a:ext>
            </a:extLst>
          </p:cNvPr>
          <p:cNvSpPr>
            <a:spLocks noGrp="1"/>
          </p:cNvSpPr>
          <p:nvPr>
            <p:ph sz="quarter" idx="13"/>
          </p:nvPr>
        </p:nvSpPr>
        <p:spPr/>
        <p:txBody>
          <a:bodyPr/>
          <a:lstStyle/>
          <a:p>
            <a:r>
              <a:rPr lang="en-US" b="1" dirty="0"/>
              <a:t>Partial-Year Depreciation</a:t>
            </a:r>
          </a:p>
          <a:p>
            <a:pPr lvl="1"/>
            <a:r>
              <a:rPr lang="en-US" dirty="0"/>
              <a:t>Assume the delivery truck was </a:t>
            </a:r>
            <a:r>
              <a:rPr lang="en-US" dirty="0">
                <a:solidFill>
                  <a:srgbClr val="C00000"/>
                </a:solidFill>
              </a:rPr>
              <a:t>purchased on April 1, 2020</a:t>
            </a:r>
            <a:endParaRPr lang="en-US" dirty="0"/>
          </a:p>
          <a:p>
            <a:pPr lvl="1"/>
            <a:r>
              <a:rPr lang="en-US" dirty="0"/>
              <a:t>it is necessary to prorate the annual depreciation on a time basis</a:t>
            </a:r>
          </a:p>
          <a:p>
            <a:endParaRPr lang="en-US" dirty="0"/>
          </a:p>
        </p:txBody>
      </p:sp>
      <p:graphicFrame>
        <p:nvGraphicFramePr>
          <p:cNvPr id="32" name="Table 31" descr="Table is accessible to screenreaders">
            <a:extLst>
              <a:ext uri="{FF2B5EF4-FFF2-40B4-BE49-F238E27FC236}">
                <a16:creationId xmlns:a16="http://schemas.microsoft.com/office/drawing/2014/main" id="{39E7EFEA-FB48-4879-9413-31AF2698D54E}"/>
              </a:ext>
            </a:extLst>
          </p:cNvPr>
          <p:cNvGraphicFramePr>
            <a:graphicFrameLocks noGrp="1"/>
          </p:cNvGraphicFramePr>
          <p:nvPr>
            <p:extLst>
              <p:ext uri="{D42A27DB-BD31-4B8C-83A1-F6EECF244321}">
                <p14:modId xmlns:p14="http://schemas.microsoft.com/office/powerpoint/2010/main" val="369256197"/>
              </p:ext>
            </p:extLst>
          </p:nvPr>
        </p:nvGraphicFramePr>
        <p:xfrm>
          <a:off x="1085850" y="4725764"/>
          <a:ext cx="22329242" cy="919178"/>
        </p:xfrm>
        <a:graphic>
          <a:graphicData uri="http://schemas.openxmlformats.org/drawingml/2006/table">
            <a:tbl>
              <a:tblPr firstRow="1" bandRow="1"/>
              <a:tblGrid>
                <a:gridCol w="2215370">
                  <a:extLst>
                    <a:ext uri="{9D8B030D-6E8A-4147-A177-3AD203B41FA5}">
                      <a16:colId xmlns:a16="http://schemas.microsoft.com/office/drawing/2014/main" val="20000"/>
                    </a:ext>
                  </a:extLst>
                </a:gridCol>
                <a:gridCol w="7643228">
                  <a:extLst>
                    <a:ext uri="{9D8B030D-6E8A-4147-A177-3AD203B41FA5}">
                      <a16:colId xmlns:a16="http://schemas.microsoft.com/office/drawing/2014/main" val="20001"/>
                    </a:ext>
                  </a:extLst>
                </a:gridCol>
                <a:gridCol w="1031028">
                  <a:extLst>
                    <a:ext uri="{9D8B030D-6E8A-4147-A177-3AD203B41FA5}">
                      <a16:colId xmlns:a16="http://schemas.microsoft.com/office/drawing/2014/main" val="20002"/>
                    </a:ext>
                  </a:extLst>
                </a:gridCol>
                <a:gridCol w="4718021">
                  <a:extLst>
                    <a:ext uri="{9D8B030D-6E8A-4147-A177-3AD203B41FA5}">
                      <a16:colId xmlns:a16="http://schemas.microsoft.com/office/drawing/2014/main" val="20003"/>
                    </a:ext>
                  </a:extLst>
                </a:gridCol>
                <a:gridCol w="6721595">
                  <a:extLst>
                    <a:ext uri="{9D8B030D-6E8A-4147-A177-3AD203B41FA5}">
                      <a16:colId xmlns:a16="http://schemas.microsoft.com/office/drawing/2014/main" val="20004"/>
                    </a:ext>
                  </a:extLst>
                </a:gridCol>
              </a:tblGrid>
              <a:tr h="919178">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endParaRPr lang="en-US" sz="4000" dirty="0">
                        <a:solidFill>
                          <a:schemeClr val="tx2"/>
                        </a:solidFill>
                      </a:endParaRP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Computations</a:t>
                      </a:r>
                    </a:p>
                  </a:txBody>
                  <a:tcPr anchor="b">
                    <a:lnL w="12700" cmpd="sng">
                      <a:solidFill>
                        <a:srgbClr val="FFFFFF"/>
                      </a:solidFill>
                    </a:lnL>
                    <a:lnR w="12700" cmpd="sng">
                      <a:solidFill>
                        <a:srgbClr val="FFFFFF"/>
                      </a:solidFill>
                    </a:lnR>
                    <a:lnT w="12700" cmpd="sng">
                      <a:solidFill>
                        <a:srgbClr val="FFFFFF"/>
                      </a:solid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endParaRPr lang="en-US" sz="4000" dirty="0">
                        <a:solidFill>
                          <a:schemeClr val="tx2"/>
                        </a:solidFill>
                      </a:endParaRP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4000" b="1" kern="1200" dirty="0">
                        <a:solidFill>
                          <a:schemeClr val="tx2"/>
                        </a:solidFill>
                        <a:latin typeface="+mn-lt"/>
                        <a:ea typeface="+mn-ea"/>
                        <a:cs typeface="+mn-cs"/>
                      </a:endParaRP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End of Year</a:t>
                      </a:r>
                    </a:p>
                  </a:txBody>
                  <a:tcPr anchor="b">
                    <a:lnL w="12700" cmpd="sng">
                      <a:solidFill>
                        <a:srgbClr val="FFFFFF"/>
                      </a:solidFill>
                    </a:lnL>
                    <a:lnR w="12700" cmpd="sng">
                      <a:solidFill>
                        <a:srgbClr val="FFFFFF"/>
                      </a:solidFill>
                    </a:lnR>
                    <a:lnT w="12700" cmpd="sng">
                      <a:solidFill>
                        <a:srgbClr val="FFFFFF"/>
                      </a:solid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3" name="Table 32" descr="Table is accessible to screenreaders">
            <a:extLst>
              <a:ext uri="{FF2B5EF4-FFF2-40B4-BE49-F238E27FC236}">
                <a16:creationId xmlns:a16="http://schemas.microsoft.com/office/drawing/2014/main" id="{0B0879EA-32C9-4069-AC3A-07C61831D594}"/>
              </a:ext>
            </a:extLst>
          </p:cNvPr>
          <p:cNvGraphicFramePr>
            <a:graphicFrameLocks noGrp="1"/>
          </p:cNvGraphicFramePr>
          <p:nvPr>
            <p:extLst>
              <p:ext uri="{D42A27DB-BD31-4B8C-83A1-F6EECF244321}">
                <p14:modId xmlns:p14="http://schemas.microsoft.com/office/powerpoint/2010/main" val="318632555"/>
              </p:ext>
            </p:extLst>
          </p:nvPr>
        </p:nvGraphicFramePr>
        <p:xfrm>
          <a:off x="1085849" y="5321841"/>
          <a:ext cx="22409220" cy="6787781"/>
        </p:xfrm>
        <a:graphic>
          <a:graphicData uri="http://schemas.openxmlformats.org/drawingml/2006/table">
            <a:tbl>
              <a:tblPr firstRow="1" bandRow="1"/>
              <a:tblGrid>
                <a:gridCol w="1778136">
                  <a:extLst>
                    <a:ext uri="{9D8B030D-6E8A-4147-A177-3AD203B41FA5}">
                      <a16:colId xmlns:a16="http://schemas.microsoft.com/office/drawing/2014/main" val="20000"/>
                    </a:ext>
                  </a:extLst>
                </a:gridCol>
                <a:gridCol w="3750958">
                  <a:extLst>
                    <a:ext uri="{9D8B030D-6E8A-4147-A177-3AD203B41FA5}">
                      <a16:colId xmlns:a16="http://schemas.microsoft.com/office/drawing/2014/main" val="20001"/>
                    </a:ext>
                  </a:extLst>
                </a:gridCol>
                <a:gridCol w="1003933">
                  <a:extLst>
                    <a:ext uri="{9D8B030D-6E8A-4147-A177-3AD203B41FA5}">
                      <a16:colId xmlns:a16="http://schemas.microsoft.com/office/drawing/2014/main" val="20002"/>
                    </a:ext>
                  </a:extLst>
                </a:gridCol>
                <a:gridCol w="1836381">
                  <a:extLst>
                    <a:ext uri="{9D8B030D-6E8A-4147-A177-3AD203B41FA5}">
                      <a16:colId xmlns:a16="http://schemas.microsoft.com/office/drawing/2014/main" val="20003"/>
                    </a:ext>
                  </a:extLst>
                </a:gridCol>
                <a:gridCol w="986411">
                  <a:extLst>
                    <a:ext uri="{9D8B030D-6E8A-4147-A177-3AD203B41FA5}">
                      <a16:colId xmlns:a16="http://schemas.microsoft.com/office/drawing/2014/main" val="20004"/>
                    </a:ext>
                  </a:extLst>
                </a:gridCol>
                <a:gridCol w="2844044">
                  <a:extLst>
                    <a:ext uri="{9D8B030D-6E8A-4147-A177-3AD203B41FA5}">
                      <a16:colId xmlns:a16="http://schemas.microsoft.com/office/drawing/2014/main" val="20005"/>
                    </a:ext>
                  </a:extLst>
                </a:gridCol>
                <a:gridCol w="1003933">
                  <a:extLst>
                    <a:ext uri="{9D8B030D-6E8A-4147-A177-3AD203B41FA5}">
                      <a16:colId xmlns:a16="http://schemas.microsoft.com/office/drawing/2014/main" val="20006"/>
                    </a:ext>
                  </a:extLst>
                </a:gridCol>
                <a:gridCol w="1936320">
                  <a:extLst>
                    <a:ext uri="{9D8B030D-6E8A-4147-A177-3AD203B41FA5}">
                      <a16:colId xmlns:a16="http://schemas.microsoft.com/office/drawing/2014/main" val="20007"/>
                    </a:ext>
                  </a:extLst>
                </a:gridCol>
                <a:gridCol w="565889">
                  <a:extLst>
                    <a:ext uri="{9D8B030D-6E8A-4147-A177-3AD203B41FA5}">
                      <a16:colId xmlns:a16="http://schemas.microsoft.com/office/drawing/2014/main" val="20008"/>
                    </a:ext>
                  </a:extLst>
                </a:gridCol>
                <a:gridCol w="4052559">
                  <a:extLst>
                    <a:ext uri="{9D8B030D-6E8A-4147-A177-3AD203B41FA5}">
                      <a16:colId xmlns:a16="http://schemas.microsoft.com/office/drawing/2014/main" val="20009"/>
                    </a:ext>
                  </a:extLst>
                </a:gridCol>
                <a:gridCol w="2650656">
                  <a:extLst>
                    <a:ext uri="{9D8B030D-6E8A-4147-A177-3AD203B41FA5}">
                      <a16:colId xmlns:a16="http://schemas.microsoft.com/office/drawing/2014/main" val="20010"/>
                    </a:ext>
                  </a:extLst>
                </a:gridCol>
              </a:tblGrid>
              <a:tr h="1626239">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Year</a:t>
                      </a:r>
                    </a:p>
                  </a:txBody>
                  <a:tcPr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Beginning</a:t>
                      </a:r>
                      <a:endParaRPr lang="en-US" sz="4000" baseline="0" dirty="0">
                        <a:solidFill>
                          <a:schemeClr val="tx2"/>
                        </a:solidFill>
                      </a:endParaRPr>
                    </a:p>
                    <a:p>
                      <a:pPr algn="ctr"/>
                      <a:r>
                        <a:rPr lang="en-US" sz="4000" baseline="0" dirty="0">
                          <a:solidFill>
                            <a:schemeClr val="tx2"/>
                          </a:solidFill>
                        </a:rPr>
                        <a:t>Book Value</a:t>
                      </a:r>
                      <a:endParaRPr lang="en-US" sz="4000" dirty="0">
                        <a:solidFill>
                          <a:schemeClr val="tx2"/>
                        </a:solidFill>
                      </a:endParaRPr>
                    </a:p>
                  </a:txBody>
                  <a:tcPr marL="45720" marR="45720"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x</a:t>
                      </a:r>
                    </a:p>
                  </a:txBody>
                  <a:tcPr marL="9144" marR="9144"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Rate</a:t>
                      </a:r>
                    </a:p>
                  </a:txBody>
                  <a:tcPr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a:t>
                      </a:r>
                    </a:p>
                  </a:txBody>
                  <a:tcPr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Annual </a:t>
                      </a:r>
                    </a:p>
                    <a:p>
                      <a:pPr algn="ctr"/>
                      <a:r>
                        <a:rPr lang="en-US" sz="4000" dirty="0">
                          <a:solidFill>
                            <a:schemeClr val="tx2"/>
                          </a:solidFill>
                        </a:rPr>
                        <a:t>Expense</a:t>
                      </a:r>
                    </a:p>
                  </a:txBody>
                  <a:tcPr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x</a:t>
                      </a:r>
                    </a:p>
                  </a:txBody>
                  <a:tcPr marL="9144" marR="9144"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Partial</a:t>
                      </a:r>
                    </a:p>
                    <a:p>
                      <a:pPr algn="ctr"/>
                      <a:r>
                        <a:rPr lang="en-US" sz="4000" dirty="0">
                          <a:solidFill>
                            <a:schemeClr val="tx2"/>
                          </a:solidFill>
                        </a:rPr>
                        <a:t>Year</a:t>
                      </a:r>
                    </a:p>
                  </a:txBody>
                  <a:tcPr marL="9144" marR="9144"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a:t>
                      </a:r>
                    </a:p>
                  </a:txBody>
                  <a:tcPr marL="9144" marR="9144"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Depreciation Expense</a:t>
                      </a:r>
                    </a:p>
                  </a:txBody>
                  <a:tcPr marL="45720" marR="45720"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b="1" kern="1200">
                          <a:solidFill>
                            <a:schemeClr val="lt1"/>
                          </a:solidFill>
                          <a:latin typeface="Calibri"/>
                        </a:defRPr>
                      </a:lvl1pPr>
                      <a:lvl2pPr marL="914186" algn="l" defTabSz="1828373" rtl="0" eaLnBrk="1" latinLnBrk="0" hangingPunct="1">
                        <a:defRPr sz="3599" b="1" kern="1200">
                          <a:solidFill>
                            <a:schemeClr val="lt1"/>
                          </a:solidFill>
                          <a:latin typeface="Calibri"/>
                        </a:defRPr>
                      </a:lvl2pPr>
                      <a:lvl3pPr marL="1828373" algn="l" defTabSz="1828373" rtl="0" eaLnBrk="1" latinLnBrk="0" hangingPunct="1">
                        <a:defRPr sz="3599" b="1" kern="1200">
                          <a:solidFill>
                            <a:schemeClr val="lt1"/>
                          </a:solidFill>
                          <a:latin typeface="Calibri"/>
                        </a:defRPr>
                      </a:lvl3pPr>
                      <a:lvl4pPr marL="2742560" algn="l" defTabSz="1828373" rtl="0" eaLnBrk="1" latinLnBrk="0" hangingPunct="1">
                        <a:defRPr sz="3599" b="1" kern="1200">
                          <a:solidFill>
                            <a:schemeClr val="lt1"/>
                          </a:solidFill>
                          <a:latin typeface="Calibri"/>
                        </a:defRPr>
                      </a:lvl4pPr>
                      <a:lvl5pPr marL="3656747" algn="l" defTabSz="1828373" rtl="0" eaLnBrk="1" latinLnBrk="0" hangingPunct="1">
                        <a:defRPr sz="3599" b="1" kern="1200">
                          <a:solidFill>
                            <a:schemeClr val="lt1"/>
                          </a:solidFill>
                          <a:latin typeface="Calibri"/>
                        </a:defRPr>
                      </a:lvl5pPr>
                      <a:lvl6pPr marL="4570933" algn="l" defTabSz="1828373" rtl="0" eaLnBrk="1" latinLnBrk="0" hangingPunct="1">
                        <a:defRPr sz="3599" b="1" kern="1200">
                          <a:solidFill>
                            <a:schemeClr val="lt1"/>
                          </a:solidFill>
                          <a:latin typeface="Calibri"/>
                        </a:defRPr>
                      </a:lvl6pPr>
                      <a:lvl7pPr marL="5485119" algn="l" defTabSz="1828373" rtl="0" eaLnBrk="1" latinLnBrk="0" hangingPunct="1">
                        <a:defRPr sz="3599" b="1" kern="1200">
                          <a:solidFill>
                            <a:schemeClr val="lt1"/>
                          </a:solidFill>
                          <a:latin typeface="Calibri"/>
                        </a:defRPr>
                      </a:lvl7pPr>
                      <a:lvl8pPr marL="6399306" algn="l" defTabSz="1828373" rtl="0" eaLnBrk="1" latinLnBrk="0" hangingPunct="1">
                        <a:defRPr sz="3599" b="1" kern="1200">
                          <a:solidFill>
                            <a:schemeClr val="lt1"/>
                          </a:solidFill>
                          <a:latin typeface="Calibri"/>
                        </a:defRPr>
                      </a:lvl8pPr>
                      <a:lvl9pPr marL="7313493" algn="l" defTabSz="1828373" rtl="0" eaLnBrk="1" latinLnBrk="0" hangingPunct="1">
                        <a:defRPr sz="3599" b="1" kern="1200">
                          <a:solidFill>
                            <a:schemeClr val="lt1"/>
                          </a:solidFill>
                          <a:latin typeface="Calibri"/>
                        </a:defRPr>
                      </a:lvl9pPr>
                    </a:lstStyle>
                    <a:p>
                      <a:pPr algn="ctr"/>
                      <a:r>
                        <a:rPr lang="en-US" sz="4000" dirty="0">
                          <a:solidFill>
                            <a:schemeClr val="tx2"/>
                          </a:solidFill>
                        </a:rPr>
                        <a:t>Accum.</a:t>
                      </a:r>
                    </a:p>
                    <a:p>
                      <a:pPr algn="ctr"/>
                      <a:r>
                        <a:rPr lang="en-US" sz="4000" dirty="0">
                          <a:solidFill>
                            <a:schemeClr val="tx2"/>
                          </a:solidFill>
                        </a:rPr>
                        <a:t>Deprec.</a:t>
                      </a:r>
                    </a:p>
                  </a:txBody>
                  <a:tcPr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60257">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2020</a:t>
                      </a:r>
                    </a:p>
                  </a:txBody>
                  <a:tcPr marL="9144" marR="9144" marB="9144">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€13,000</a:t>
                      </a:r>
                    </a:p>
                  </a:txBody>
                  <a:tcPr marL="9144" marR="365760" marB="9144">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B="9144">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40%</a:t>
                      </a:r>
                    </a:p>
                  </a:txBody>
                  <a:tcPr marL="9144" marB="9144">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a:t>
                      </a:r>
                    </a:p>
                  </a:txBody>
                  <a:tcPr marL="9144" marR="9144" marB="9144">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0" dirty="0">
                          <a:solidFill>
                            <a:schemeClr val="tx2"/>
                          </a:solidFill>
                        </a:rPr>
                        <a:t>€  5,200</a:t>
                      </a:r>
                    </a:p>
                  </a:txBody>
                  <a:tcPr marL="9144" marR="182880" marB="9144">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B="9144">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rgbClr val="C00000"/>
                          </a:solidFill>
                        </a:rPr>
                        <a:t>9/12</a:t>
                      </a:r>
                    </a:p>
                  </a:txBody>
                  <a:tcPr marL="9144" marR="9144" marB="9144">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chemeClr val="tx2"/>
                          </a:solidFill>
                        </a:rPr>
                        <a:t>=</a:t>
                      </a:r>
                    </a:p>
                  </a:txBody>
                  <a:tcPr marL="9144" marR="9144" marB="9144">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4000" dirty="0">
                          <a:solidFill>
                            <a:schemeClr val="tx2"/>
                          </a:solidFill>
                        </a:rPr>
                        <a:t>€ 3,900</a:t>
                      </a:r>
                    </a:p>
                  </a:txBody>
                  <a:tcPr marL="9144" marR="365760" marB="9144">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€3,900</a:t>
                      </a:r>
                    </a:p>
                  </a:txBody>
                  <a:tcPr marL="9144" marR="137160" marB="9144">
                    <a:lnL w="12700" cmpd="sng">
                      <a:noFill/>
                    </a:lnL>
                    <a:lnR w="12700" cmpd="sng">
                      <a:noFill/>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60257">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2021</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9,100</a:t>
                      </a:r>
                    </a:p>
                  </a:txBody>
                  <a:tcPr marL="9144" marR="3657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40</a:t>
                      </a:r>
                    </a:p>
                  </a:txBody>
                  <a:tcPr marL="9144" marR="27432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0" dirty="0">
                          <a:solidFill>
                            <a:schemeClr val="tx2"/>
                          </a:solidFill>
                        </a:rPr>
                        <a:t>3,640</a:t>
                      </a:r>
                    </a:p>
                  </a:txBody>
                  <a:tcPr marL="9144" marR="18288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b="0" dirty="0">
                        <a:solidFill>
                          <a:schemeClr val="tx2"/>
                        </a:solidFill>
                      </a:endParaRP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chemeClr val="tx2"/>
                          </a:solidFill>
                        </a:rPr>
                        <a:t>=</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4000" dirty="0">
                          <a:solidFill>
                            <a:schemeClr val="tx2"/>
                          </a:solidFill>
                        </a:rPr>
                        <a:t>3,640</a:t>
                      </a:r>
                    </a:p>
                  </a:txBody>
                  <a:tcPr marL="9144" marR="3657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7,540</a:t>
                      </a:r>
                    </a:p>
                  </a:txBody>
                  <a:tcPr marL="9144" marR="1371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60257">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2022</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5,460</a:t>
                      </a:r>
                    </a:p>
                  </a:txBody>
                  <a:tcPr marL="9144" marR="3657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40</a:t>
                      </a:r>
                    </a:p>
                  </a:txBody>
                  <a:tcPr marL="9144" marR="27432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0" dirty="0">
                          <a:solidFill>
                            <a:schemeClr val="tx2"/>
                          </a:solidFill>
                        </a:rPr>
                        <a:t>2,184</a:t>
                      </a:r>
                    </a:p>
                  </a:txBody>
                  <a:tcPr marL="9144" marR="18288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b="1" dirty="0">
                        <a:solidFill>
                          <a:schemeClr val="tx2"/>
                        </a:solidFill>
                      </a:endParaRP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chemeClr val="tx2"/>
                          </a:solidFill>
                        </a:rPr>
                        <a:t>=</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4000" dirty="0">
                          <a:solidFill>
                            <a:schemeClr val="tx2"/>
                          </a:solidFill>
                        </a:rPr>
                        <a:t>2,184</a:t>
                      </a:r>
                    </a:p>
                  </a:txBody>
                  <a:tcPr marL="9144" marR="3657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9,724</a:t>
                      </a:r>
                    </a:p>
                  </a:txBody>
                  <a:tcPr marL="9144" marR="1371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60257">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2023</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3,276</a:t>
                      </a:r>
                    </a:p>
                  </a:txBody>
                  <a:tcPr marL="9144" marR="3657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40</a:t>
                      </a:r>
                    </a:p>
                  </a:txBody>
                  <a:tcPr marL="9144" marR="27432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0" dirty="0">
                          <a:solidFill>
                            <a:schemeClr val="tx2"/>
                          </a:solidFill>
                        </a:rPr>
                        <a:t>1,310</a:t>
                      </a:r>
                    </a:p>
                  </a:txBody>
                  <a:tcPr marL="9144" marR="18288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b="1" dirty="0">
                        <a:solidFill>
                          <a:schemeClr val="tx2"/>
                        </a:solidFill>
                      </a:endParaRP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chemeClr val="tx2"/>
                          </a:solidFill>
                        </a:rPr>
                        <a:t>=</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4000" dirty="0">
                          <a:solidFill>
                            <a:schemeClr val="tx2"/>
                          </a:solidFill>
                        </a:rPr>
                        <a:t>1,310</a:t>
                      </a:r>
                    </a:p>
                  </a:txBody>
                  <a:tcPr marL="9144" marR="3657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11,034</a:t>
                      </a:r>
                    </a:p>
                  </a:txBody>
                  <a:tcPr marL="9144" marR="1371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860257">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2024</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1,966</a:t>
                      </a:r>
                    </a:p>
                  </a:txBody>
                  <a:tcPr marL="9144" marR="3657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40</a:t>
                      </a:r>
                    </a:p>
                  </a:txBody>
                  <a:tcPr marL="9144" marR="27432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0" dirty="0">
                          <a:solidFill>
                            <a:schemeClr val="tx2"/>
                          </a:solidFill>
                        </a:rPr>
                        <a:t>786</a:t>
                      </a:r>
                    </a:p>
                  </a:txBody>
                  <a:tcPr marL="9144" marR="18288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b="0" kern="1200" dirty="0">
                        <a:solidFill>
                          <a:schemeClr val="tx2"/>
                        </a:solidFill>
                        <a:latin typeface="+mn-lt"/>
                        <a:ea typeface="+mn-ea"/>
                        <a:cs typeface="+mn-cs"/>
                      </a:endParaRP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chemeClr val="tx2"/>
                          </a:solidFill>
                        </a:rPr>
                        <a:t>=</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4000" dirty="0">
                          <a:solidFill>
                            <a:schemeClr val="tx2"/>
                          </a:solidFill>
                        </a:rPr>
                        <a:t>786</a:t>
                      </a:r>
                    </a:p>
                  </a:txBody>
                  <a:tcPr marL="9144" marR="3657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0" dirty="0">
                          <a:solidFill>
                            <a:schemeClr val="tx2"/>
                          </a:solidFill>
                        </a:rPr>
                        <a:t>11,820</a:t>
                      </a:r>
                    </a:p>
                  </a:txBody>
                  <a:tcPr marL="9144" marR="1371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860257">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2025</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1,180</a:t>
                      </a:r>
                    </a:p>
                  </a:txBody>
                  <a:tcPr marL="9144" marR="3657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dirty="0">
                          <a:solidFill>
                            <a:schemeClr val="tx2"/>
                          </a:solidFill>
                        </a:rPr>
                        <a:t>40</a:t>
                      </a:r>
                    </a:p>
                  </a:txBody>
                  <a:tcPr marL="9144" marR="27432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a:t>
                      </a:r>
                    </a:p>
                  </a:txBody>
                  <a:tcPr marL="9144" marR="9144"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0" dirty="0">
                          <a:solidFill>
                            <a:schemeClr val="tx2"/>
                          </a:solidFill>
                        </a:rPr>
                        <a:t>472</a:t>
                      </a:r>
                    </a:p>
                  </a:txBody>
                  <a:tcPr marL="9144" marR="182880" marT="9144" marB="9144">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dirty="0">
                          <a:solidFill>
                            <a:schemeClr val="tx2"/>
                          </a:solidFill>
                        </a:rPr>
                        <a:t>x</a:t>
                      </a:r>
                    </a:p>
                  </a:txBody>
                  <a:tcPr marL="9144" marR="9144" marT="9144" marB="9144">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endParaRPr lang="en-US" sz="4000" b="1" kern="1200" dirty="0">
                        <a:solidFill>
                          <a:schemeClr val="tx2"/>
                        </a:solidFill>
                        <a:latin typeface="+mn-lt"/>
                        <a:ea typeface="+mn-ea"/>
                        <a:cs typeface="+mn-cs"/>
                      </a:endParaRPr>
                    </a:p>
                  </a:txBody>
                  <a:tcPr marL="9144" marR="9144" marT="9144" marB="9144">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a:r>
                        <a:rPr lang="en-US" sz="4000" b="1" dirty="0">
                          <a:solidFill>
                            <a:schemeClr val="tx2"/>
                          </a:solidFill>
                        </a:rPr>
                        <a:t>=</a:t>
                      </a:r>
                    </a:p>
                  </a:txBody>
                  <a:tcPr marL="9144" marR="9144" marT="9144" marB="9144">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4000" b="1" dirty="0">
                          <a:solidFill>
                            <a:srgbClr val="C00000"/>
                          </a:solidFill>
                        </a:rPr>
                        <a:t>180</a:t>
                      </a:r>
                    </a:p>
                  </a:txBody>
                  <a:tcPr marL="9144" marR="365760" marT="9144" marB="9144">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r"/>
                      <a:r>
                        <a:rPr lang="en-US" sz="4000" b="0" dirty="0">
                          <a:solidFill>
                            <a:schemeClr val="tx2"/>
                          </a:solidFill>
                        </a:rPr>
                        <a:t>12,000</a:t>
                      </a:r>
                    </a:p>
                  </a:txBody>
                  <a:tcPr marL="9144" marR="137160" marT="9144" marB="914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34" name="TextBox 33" descr="Footnote (a)">
            <a:extLst>
              <a:ext uri="{FF2B5EF4-FFF2-40B4-BE49-F238E27FC236}">
                <a16:creationId xmlns:a16="http://schemas.microsoft.com/office/drawing/2014/main" id="{674ED67C-B052-4428-AFAE-C42569E36601}"/>
              </a:ext>
            </a:extLst>
          </p:cNvPr>
          <p:cNvSpPr txBox="1"/>
          <p:nvPr/>
        </p:nvSpPr>
        <p:spPr>
          <a:xfrm>
            <a:off x="20536306" y="11170177"/>
            <a:ext cx="969536" cy="61555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chemeClr val="tx2"/>
                </a:solidFill>
                <a:effectLst/>
                <a:uLnTx/>
                <a:uFillTx/>
              </a:rPr>
              <a:t>(a)</a:t>
            </a:r>
          </a:p>
        </p:txBody>
      </p:sp>
      <p:sp>
        <p:nvSpPr>
          <p:cNvPr id="35" name="Rectangle 34">
            <a:extLst>
              <a:ext uri="{FF2B5EF4-FFF2-40B4-BE49-F238E27FC236}">
                <a16:creationId xmlns:a16="http://schemas.microsoft.com/office/drawing/2014/main" id="{86AEC17E-4FED-46E4-B7F4-34003656971E}"/>
              </a:ext>
            </a:extLst>
          </p:cNvPr>
          <p:cNvSpPr/>
          <p:nvPr/>
        </p:nvSpPr>
        <p:spPr>
          <a:xfrm>
            <a:off x="1096511" y="12009509"/>
            <a:ext cx="22022981" cy="707886"/>
          </a:xfrm>
          <a:prstGeom prst="rect">
            <a:avLst/>
          </a:prstGeom>
        </p:spPr>
        <p:txBody>
          <a:bodyPr wrap="square">
            <a:spAutoFit/>
          </a:bodyPr>
          <a:lstStyle/>
          <a:p>
            <a:pPr marL="346075" marR="0" lvl="0" indent="-346075"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chemeClr val="tx2"/>
                </a:solidFill>
                <a:effectLst/>
                <a:uLnTx/>
                <a:uFillTx/>
              </a:rPr>
              <a:t>(a)	Expense adjusted to €180 to result in residual value of €1,000.</a:t>
            </a:r>
          </a:p>
        </p:txBody>
      </p:sp>
      <p:sp>
        <p:nvSpPr>
          <p:cNvPr id="38" name="Footer Placeholder 37">
            <a:extLst>
              <a:ext uri="{FF2B5EF4-FFF2-40B4-BE49-F238E27FC236}">
                <a16:creationId xmlns:a16="http://schemas.microsoft.com/office/drawing/2014/main" id="{A7141C74-AECF-4E6D-8C9F-D7AD28807095}"/>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39" name="Slide Number Placeholder 38">
            <a:extLst>
              <a:ext uri="{FF2B5EF4-FFF2-40B4-BE49-F238E27FC236}">
                <a16:creationId xmlns:a16="http://schemas.microsoft.com/office/drawing/2014/main" id="{5718F5F3-2A49-4536-A6B7-D94EEA0FDF86}"/>
              </a:ext>
            </a:extLst>
          </p:cNvPr>
          <p:cNvSpPr>
            <a:spLocks noGrp="1"/>
          </p:cNvSpPr>
          <p:nvPr>
            <p:ph type="sldNum" sz="quarter" idx="12"/>
          </p:nvPr>
        </p:nvSpPr>
        <p:spPr/>
        <p:txBody>
          <a:bodyPr/>
          <a:lstStyle/>
          <a:p>
            <a:fld id="{EBE3AD81-3AD4-9C46-856E-C08CF1183C60}" type="slidenum">
              <a:rPr lang="en-US" smtClean="0"/>
              <a:pPr/>
              <a:t>27</a:t>
            </a:fld>
            <a:endParaRPr lang="en-US" dirty="0"/>
          </a:p>
        </p:txBody>
      </p:sp>
    </p:spTree>
    <p:extLst>
      <p:ext uri="{BB962C8B-B14F-4D97-AF65-F5344CB8AC3E}">
        <p14:creationId xmlns:p14="http://schemas.microsoft.com/office/powerpoint/2010/main" val="181719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B430C-7A7F-461C-BC6D-CF2176C6FAA5}"/>
              </a:ext>
            </a:extLst>
          </p:cNvPr>
          <p:cNvSpPr>
            <a:spLocks noGrp="1"/>
          </p:cNvSpPr>
          <p:nvPr>
            <p:ph type="title"/>
          </p:nvPr>
        </p:nvSpPr>
        <p:spPr/>
        <p:txBody>
          <a:bodyPr/>
          <a:lstStyle/>
          <a:p>
            <a:r>
              <a:rPr lang="en-US" dirty="0"/>
              <a:t>Depreciation Methods - Exercise</a:t>
            </a:r>
          </a:p>
        </p:txBody>
      </p:sp>
      <p:sp>
        <p:nvSpPr>
          <p:cNvPr id="3" name="Content Placeholder 2">
            <a:extLst>
              <a:ext uri="{FF2B5EF4-FFF2-40B4-BE49-F238E27FC236}">
                <a16:creationId xmlns:a16="http://schemas.microsoft.com/office/drawing/2014/main" id="{4F9F194F-683F-47FE-9096-4AEEEE623223}"/>
              </a:ext>
            </a:extLst>
          </p:cNvPr>
          <p:cNvSpPr>
            <a:spLocks noGrp="1"/>
          </p:cNvSpPr>
          <p:nvPr>
            <p:ph sz="quarter" idx="13"/>
          </p:nvPr>
        </p:nvSpPr>
        <p:spPr/>
        <p:txBody>
          <a:bodyPr/>
          <a:lstStyle/>
          <a:p>
            <a:pPr marL="0" indent="0">
              <a:buNone/>
            </a:pPr>
            <a:r>
              <a:rPr lang="en-US" dirty="0"/>
              <a:t>How much depreciation should be recorded for the first year for a delivery truck with a cost of $30,000, an expected life of six years, and an estimated residual value of $6,000? </a:t>
            </a:r>
          </a:p>
          <a:p>
            <a:pPr marL="0" indent="0">
              <a:buNone/>
            </a:pPr>
            <a:endParaRPr lang="en-US" dirty="0"/>
          </a:p>
          <a:p>
            <a:pPr marL="0" indent="0">
              <a:buNone/>
            </a:pPr>
            <a:r>
              <a:rPr lang="en-US" dirty="0"/>
              <a:t>Assume the straight-line method is used</a:t>
            </a:r>
          </a:p>
          <a:p>
            <a:pPr marL="0" indent="0">
              <a:buNone/>
            </a:pPr>
            <a:r>
              <a:rPr lang="en-US" dirty="0"/>
              <a:t>a.$ 12,000		b.$ 10,000		c.$ 8,000		d.$ 4,000 </a:t>
            </a:r>
          </a:p>
          <a:p>
            <a:pPr marL="0" indent="0">
              <a:buNone/>
            </a:pPr>
            <a:endParaRPr lang="en-US" dirty="0"/>
          </a:p>
          <a:p>
            <a:pPr marL="0" indent="0">
              <a:buNone/>
            </a:pPr>
            <a:r>
              <a:rPr lang="en-US" dirty="0"/>
              <a:t>Assume the double-declining-balance method is used</a:t>
            </a:r>
          </a:p>
          <a:p>
            <a:pPr marL="0" indent="0">
              <a:buNone/>
            </a:pPr>
            <a:r>
              <a:rPr lang="en-US" dirty="0"/>
              <a:t>a.$ 12,000		b.$ 10,000		c.$ 8,000		d.$ 4,000 </a:t>
            </a:r>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C3BF8164-585C-4FAE-A5E4-D17D949D680F}"/>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5" name="Slide Number Placeholder 4">
            <a:extLst>
              <a:ext uri="{FF2B5EF4-FFF2-40B4-BE49-F238E27FC236}">
                <a16:creationId xmlns:a16="http://schemas.microsoft.com/office/drawing/2014/main" id="{FBC1BA6A-24FE-4AA2-AFAE-3CC59B22F946}"/>
              </a:ext>
            </a:extLst>
          </p:cNvPr>
          <p:cNvSpPr>
            <a:spLocks noGrp="1"/>
          </p:cNvSpPr>
          <p:nvPr>
            <p:ph type="sldNum" sz="quarter" idx="12"/>
          </p:nvPr>
        </p:nvSpPr>
        <p:spPr/>
        <p:txBody>
          <a:bodyPr/>
          <a:lstStyle/>
          <a:p>
            <a:fld id="{EBE3AD81-3AD4-9C46-856E-C08CF1183C60}" type="slidenum">
              <a:rPr lang="en-US" smtClean="0"/>
              <a:pPr/>
              <a:t>28</a:t>
            </a:fld>
            <a:endParaRPr lang="en-US" dirty="0"/>
          </a:p>
        </p:txBody>
      </p:sp>
    </p:spTree>
    <p:extLst>
      <p:ext uri="{BB962C8B-B14F-4D97-AF65-F5344CB8AC3E}">
        <p14:creationId xmlns:p14="http://schemas.microsoft.com/office/powerpoint/2010/main" val="223012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E73B0-43E1-4822-B715-7EF08848FC9C}"/>
              </a:ext>
            </a:extLst>
          </p:cNvPr>
          <p:cNvSpPr>
            <a:spLocks noGrp="1"/>
          </p:cNvSpPr>
          <p:nvPr>
            <p:ph type="title"/>
          </p:nvPr>
        </p:nvSpPr>
        <p:spPr/>
        <p:txBody>
          <a:bodyPr/>
          <a:lstStyle/>
          <a:p>
            <a:r>
              <a:rPr lang="en-US" dirty="0"/>
              <a:t>Comparison of Methods </a:t>
            </a:r>
          </a:p>
        </p:txBody>
      </p:sp>
      <p:sp>
        <p:nvSpPr>
          <p:cNvPr id="3" name="Content Placeholder 2">
            <a:extLst>
              <a:ext uri="{FF2B5EF4-FFF2-40B4-BE49-F238E27FC236}">
                <a16:creationId xmlns:a16="http://schemas.microsoft.com/office/drawing/2014/main" id="{D2E38488-1906-4F83-8FCE-D5400F1116C0}"/>
              </a:ext>
            </a:extLst>
          </p:cNvPr>
          <p:cNvSpPr>
            <a:spLocks noGrp="1"/>
          </p:cNvSpPr>
          <p:nvPr>
            <p:ph sz="quarter" idx="13"/>
          </p:nvPr>
        </p:nvSpPr>
        <p:spPr/>
        <p:txBody>
          <a:bodyPr>
            <a:normAutofit/>
          </a:bodyPr>
          <a:lstStyle/>
          <a:p>
            <a:r>
              <a:rPr lang="en-US" sz="4400" dirty="0"/>
              <a:t>Annual depreciation varies considerably among the methods, but </a:t>
            </a:r>
            <a:r>
              <a:rPr lang="en-US" sz="4400" b="1" dirty="0"/>
              <a:t>total depreciation expense is the same </a:t>
            </a:r>
            <a:r>
              <a:rPr lang="en-US" sz="4400" dirty="0"/>
              <a:t>(</a:t>
            </a:r>
            <a:r>
              <a:rPr lang="en-US" sz="4400" b="1" dirty="0">
                <a:solidFill>
                  <a:srgbClr val="C00000"/>
                </a:solidFill>
              </a:rPr>
              <a:t>€12,000</a:t>
            </a:r>
            <a:r>
              <a:rPr lang="en-US" sz="4400" dirty="0"/>
              <a:t>) for the five-year period under all three methods</a:t>
            </a:r>
          </a:p>
        </p:txBody>
      </p:sp>
      <p:pic>
        <p:nvPicPr>
          <p:cNvPr id="5" name="Picture 4">
            <a:extLst>
              <a:ext uri="{FF2B5EF4-FFF2-40B4-BE49-F238E27FC236}">
                <a16:creationId xmlns:a16="http://schemas.microsoft.com/office/drawing/2014/main" id="{E5845AB6-808A-48DC-89D0-0D843EF95F95}"/>
              </a:ext>
            </a:extLst>
          </p:cNvPr>
          <p:cNvPicPr>
            <a:picLocks noChangeAspect="1"/>
          </p:cNvPicPr>
          <p:nvPr/>
        </p:nvPicPr>
        <p:blipFill>
          <a:blip r:embed="rId3"/>
          <a:stretch>
            <a:fillRect/>
          </a:stretch>
        </p:blipFill>
        <p:spPr>
          <a:xfrm>
            <a:off x="1782541" y="6765270"/>
            <a:ext cx="13422923" cy="5833744"/>
          </a:xfrm>
          <a:prstGeom prst="rect">
            <a:avLst/>
          </a:prstGeom>
        </p:spPr>
      </p:pic>
      <p:sp>
        <p:nvSpPr>
          <p:cNvPr id="7" name="Rectangle: Rounded Corners 6">
            <a:extLst>
              <a:ext uri="{FF2B5EF4-FFF2-40B4-BE49-F238E27FC236}">
                <a16:creationId xmlns:a16="http://schemas.microsoft.com/office/drawing/2014/main" id="{0C25AEE7-4C78-481D-9E09-6CE83518CDFE}"/>
              </a:ext>
            </a:extLst>
          </p:cNvPr>
          <p:cNvSpPr/>
          <p:nvPr/>
        </p:nvSpPr>
        <p:spPr>
          <a:xfrm>
            <a:off x="15914349" y="6898273"/>
            <a:ext cx="7902114" cy="5598182"/>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sz="4400" dirty="0">
              <a:solidFill>
                <a:schemeClr val="tx2"/>
              </a:solidFill>
            </a:endParaRPr>
          </a:p>
        </p:txBody>
      </p:sp>
      <p:sp>
        <p:nvSpPr>
          <p:cNvPr id="9" name="Rectangle: Rounded Corners 8">
            <a:extLst>
              <a:ext uri="{FF2B5EF4-FFF2-40B4-BE49-F238E27FC236}">
                <a16:creationId xmlns:a16="http://schemas.microsoft.com/office/drawing/2014/main" id="{B7A350E0-0AF2-40D6-A564-7C8120E7524C}"/>
              </a:ext>
            </a:extLst>
          </p:cNvPr>
          <p:cNvSpPr/>
          <p:nvPr/>
        </p:nvSpPr>
        <p:spPr>
          <a:xfrm>
            <a:off x="15684717" y="6662711"/>
            <a:ext cx="7902114" cy="5598182"/>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t"/>
          <a:lstStyle/>
          <a:p>
            <a:pPr algn="ctr"/>
            <a:r>
              <a:rPr lang="en-US" altLang="zh-CN" sz="4000" b="1" dirty="0">
                <a:solidFill>
                  <a:schemeClr val="accent1"/>
                </a:solidFill>
              </a:rPr>
              <a:t>Depreciation and Income Taxes</a:t>
            </a:r>
          </a:p>
          <a:p>
            <a:pPr algn="ctr"/>
            <a:endParaRPr lang="en-US" altLang="zh-CN" sz="1600" dirty="0">
              <a:solidFill>
                <a:schemeClr val="accent1"/>
              </a:solidFill>
            </a:endParaRPr>
          </a:p>
          <a:p>
            <a:pPr marL="571500" indent="-571500">
              <a:buFont typeface="Arial" panose="020B0604020202020204" pitchFamily="34" charset="0"/>
              <a:buChar char="•"/>
            </a:pPr>
            <a:r>
              <a:rPr lang="en-US" altLang="zh-CN" sz="4000" dirty="0">
                <a:solidFill>
                  <a:schemeClr val="tx2"/>
                </a:solidFill>
              </a:rPr>
              <a:t>Many companies use straight-line in their financial statements to maximize net income. </a:t>
            </a:r>
          </a:p>
          <a:p>
            <a:pPr marL="571500" indent="-571500">
              <a:buFont typeface="Arial" panose="020B0604020202020204" pitchFamily="34" charset="0"/>
              <a:buChar char="•"/>
            </a:pPr>
            <a:r>
              <a:rPr lang="en-US" altLang="zh-CN" sz="4000" dirty="0">
                <a:solidFill>
                  <a:schemeClr val="tx2"/>
                </a:solidFill>
              </a:rPr>
              <a:t>At the same time, they use an declining-balance method on their tax returns to minimize their income taxes</a:t>
            </a:r>
          </a:p>
        </p:txBody>
      </p:sp>
      <p:sp>
        <p:nvSpPr>
          <p:cNvPr id="11" name="Speech Bubble: Rectangle with Corners Rounded 10">
            <a:extLst>
              <a:ext uri="{FF2B5EF4-FFF2-40B4-BE49-F238E27FC236}">
                <a16:creationId xmlns:a16="http://schemas.microsoft.com/office/drawing/2014/main" id="{3436BA27-385F-4C9D-AE42-2F24CC81CFF2}"/>
              </a:ext>
            </a:extLst>
          </p:cNvPr>
          <p:cNvSpPr/>
          <p:nvPr/>
        </p:nvSpPr>
        <p:spPr>
          <a:xfrm>
            <a:off x="10664943" y="4001182"/>
            <a:ext cx="5793497" cy="1328023"/>
          </a:xfrm>
          <a:prstGeom prst="wedgeRoundRectCallout">
            <a:avLst>
              <a:gd name="adj1" fmla="val -10214"/>
              <a:gd name="adj2" fmla="val 77902"/>
              <a:gd name="adj3" fmla="val 16667"/>
            </a:avLst>
          </a:prstGeom>
          <a:solidFill>
            <a:schemeClr val="bg1"/>
          </a:solidFill>
          <a:ln w="38100">
            <a:solidFill>
              <a:schemeClr val="accent3"/>
            </a:solidFill>
          </a:ln>
        </p:spPr>
        <p:txBody>
          <a:bodyPr wrap="square">
            <a:spAutoFit/>
          </a:bodyPr>
          <a:lstStyle/>
          <a:p>
            <a:r>
              <a:rPr lang="en-US" dirty="0">
                <a:solidFill>
                  <a:srgbClr val="000000"/>
                </a:solidFill>
              </a:rPr>
              <a:t>Lower taxable income in the earlier years of an asset’s life</a:t>
            </a:r>
          </a:p>
        </p:txBody>
      </p:sp>
      <p:sp>
        <p:nvSpPr>
          <p:cNvPr id="13" name="Rectangle 12">
            <a:extLst>
              <a:ext uri="{FF2B5EF4-FFF2-40B4-BE49-F238E27FC236}">
                <a16:creationId xmlns:a16="http://schemas.microsoft.com/office/drawing/2014/main" id="{6E50D718-B023-484B-B398-9B4A26083020}"/>
              </a:ext>
            </a:extLst>
          </p:cNvPr>
          <p:cNvSpPr/>
          <p:nvPr/>
        </p:nvSpPr>
        <p:spPr>
          <a:xfrm>
            <a:off x="3705354" y="5613898"/>
            <a:ext cx="4699243" cy="646331"/>
          </a:xfrm>
          <a:prstGeom prst="rect">
            <a:avLst/>
          </a:prstGeom>
        </p:spPr>
        <p:txBody>
          <a:bodyPr wrap="square">
            <a:spAutoFit/>
          </a:bodyPr>
          <a:lstStyle/>
          <a:p>
            <a:pPr algn="ctr"/>
            <a:r>
              <a:rPr lang="en-US" dirty="0">
                <a:solidFill>
                  <a:srgbClr val="000000"/>
                </a:solidFill>
              </a:rPr>
              <a:t>for </a:t>
            </a:r>
            <a:r>
              <a:rPr lang="en-US" b="1" dirty="0">
                <a:solidFill>
                  <a:srgbClr val="000000"/>
                </a:solidFill>
              </a:rPr>
              <a:t>Financial Reporting</a:t>
            </a:r>
          </a:p>
        </p:txBody>
      </p:sp>
      <p:sp>
        <p:nvSpPr>
          <p:cNvPr id="15" name="Rectangle 14">
            <a:extLst>
              <a:ext uri="{FF2B5EF4-FFF2-40B4-BE49-F238E27FC236}">
                <a16:creationId xmlns:a16="http://schemas.microsoft.com/office/drawing/2014/main" id="{3A1EC5EF-34EE-427D-92A0-60C853694775}"/>
              </a:ext>
            </a:extLst>
          </p:cNvPr>
          <p:cNvSpPr/>
          <p:nvPr/>
        </p:nvSpPr>
        <p:spPr>
          <a:xfrm>
            <a:off x="11451965" y="5624897"/>
            <a:ext cx="4699243" cy="646331"/>
          </a:xfrm>
          <a:prstGeom prst="rect">
            <a:avLst/>
          </a:prstGeom>
        </p:spPr>
        <p:txBody>
          <a:bodyPr wrap="square">
            <a:spAutoFit/>
          </a:bodyPr>
          <a:lstStyle/>
          <a:p>
            <a:pPr algn="ctr"/>
            <a:r>
              <a:rPr lang="en-US" dirty="0">
                <a:solidFill>
                  <a:srgbClr val="000000"/>
                </a:solidFill>
              </a:rPr>
              <a:t>for </a:t>
            </a:r>
            <a:r>
              <a:rPr lang="en-US" b="1" dirty="0">
                <a:solidFill>
                  <a:srgbClr val="000000"/>
                </a:solidFill>
              </a:rPr>
              <a:t>Tax Reporting</a:t>
            </a:r>
          </a:p>
        </p:txBody>
      </p:sp>
      <p:sp>
        <p:nvSpPr>
          <p:cNvPr id="17" name="Arrow: Down 16">
            <a:extLst>
              <a:ext uri="{FF2B5EF4-FFF2-40B4-BE49-F238E27FC236}">
                <a16:creationId xmlns:a16="http://schemas.microsoft.com/office/drawing/2014/main" id="{6DC788D4-6694-4C39-84B2-F69920A194B7}"/>
              </a:ext>
            </a:extLst>
          </p:cNvPr>
          <p:cNvSpPr/>
          <p:nvPr/>
        </p:nvSpPr>
        <p:spPr>
          <a:xfrm rot="10800000">
            <a:off x="5472047" y="6289547"/>
            <a:ext cx="1165860" cy="457199"/>
          </a:xfrm>
          <a:prstGeom prst="downArrow">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17586F07-0871-41E8-A198-FC1C032FB3B3}"/>
              </a:ext>
            </a:extLst>
          </p:cNvPr>
          <p:cNvSpPr/>
          <p:nvPr/>
        </p:nvSpPr>
        <p:spPr>
          <a:xfrm rot="10800000">
            <a:off x="13218656" y="6292210"/>
            <a:ext cx="1165860" cy="457201"/>
          </a:xfrm>
          <a:prstGeom prst="downArrow">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peech Bubble: Rectangle with Corners Rounded 20">
            <a:extLst>
              <a:ext uri="{FF2B5EF4-FFF2-40B4-BE49-F238E27FC236}">
                <a16:creationId xmlns:a16="http://schemas.microsoft.com/office/drawing/2014/main" id="{3D0139CA-05CF-45CA-8AB9-61F4F0FA01AD}"/>
              </a:ext>
            </a:extLst>
          </p:cNvPr>
          <p:cNvSpPr/>
          <p:nvPr/>
        </p:nvSpPr>
        <p:spPr>
          <a:xfrm>
            <a:off x="2450534" y="4001183"/>
            <a:ext cx="6043024" cy="1328023"/>
          </a:xfrm>
          <a:prstGeom prst="wedgeRoundRectCallout">
            <a:avLst>
              <a:gd name="adj1" fmla="val -10214"/>
              <a:gd name="adj2" fmla="val 77902"/>
              <a:gd name="adj3" fmla="val 16667"/>
            </a:avLst>
          </a:prstGeom>
          <a:solidFill>
            <a:schemeClr val="bg1"/>
          </a:solidFill>
          <a:ln w="38100">
            <a:solidFill>
              <a:schemeClr val="accent3"/>
            </a:solidFill>
          </a:ln>
        </p:spPr>
        <p:txBody>
          <a:bodyPr wrap="square">
            <a:spAutoFit/>
          </a:bodyPr>
          <a:lstStyle/>
          <a:p>
            <a:r>
              <a:rPr lang="en-US" dirty="0">
                <a:solidFill>
                  <a:srgbClr val="000000"/>
                </a:solidFill>
              </a:rPr>
              <a:t>Higher reported income in the earlier years of an asset’s life</a:t>
            </a:r>
          </a:p>
        </p:txBody>
      </p:sp>
      <p:sp>
        <p:nvSpPr>
          <p:cNvPr id="22" name="Footer Placeholder 21">
            <a:extLst>
              <a:ext uri="{FF2B5EF4-FFF2-40B4-BE49-F238E27FC236}">
                <a16:creationId xmlns:a16="http://schemas.microsoft.com/office/drawing/2014/main" id="{B3074F4E-75F1-450D-8E55-CF50421A1677}"/>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23" name="Slide Number Placeholder 22">
            <a:extLst>
              <a:ext uri="{FF2B5EF4-FFF2-40B4-BE49-F238E27FC236}">
                <a16:creationId xmlns:a16="http://schemas.microsoft.com/office/drawing/2014/main" id="{8FDE2066-0F6D-4F37-A12A-3F6F248E6214}"/>
              </a:ext>
            </a:extLst>
          </p:cNvPr>
          <p:cNvSpPr>
            <a:spLocks noGrp="1"/>
          </p:cNvSpPr>
          <p:nvPr>
            <p:ph type="sldNum" sz="quarter" idx="12"/>
          </p:nvPr>
        </p:nvSpPr>
        <p:spPr/>
        <p:txBody>
          <a:bodyPr/>
          <a:lstStyle/>
          <a:p>
            <a:fld id="{EBE3AD81-3AD4-9C46-856E-C08CF1183C60}" type="slidenum">
              <a:rPr lang="en-US" smtClean="0"/>
              <a:pPr/>
              <a:t>29</a:t>
            </a:fld>
            <a:endParaRPr lang="en-US" dirty="0"/>
          </a:p>
        </p:txBody>
      </p:sp>
    </p:spTree>
    <p:extLst>
      <p:ext uri="{BB962C8B-B14F-4D97-AF65-F5344CB8AC3E}">
        <p14:creationId xmlns:p14="http://schemas.microsoft.com/office/powerpoint/2010/main" val="128586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61F5-895F-47A2-BBFD-9CB7C6DDD98F}"/>
              </a:ext>
            </a:extLst>
          </p:cNvPr>
          <p:cNvSpPr>
            <a:spLocks noGrp="1"/>
          </p:cNvSpPr>
          <p:nvPr>
            <p:ph type="title"/>
          </p:nvPr>
        </p:nvSpPr>
        <p:spPr/>
        <p:txBody>
          <a:bodyPr/>
          <a:lstStyle/>
          <a:p>
            <a:r>
              <a:rPr lang="en-US" dirty="0"/>
              <a:t>Plant Asset</a:t>
            </a:r>
          </a:p>
        </p:txBody>
      </p:sp>
      <p:sp>
        <p:nvSpPr>
          <p:cNvPr id="3" name="Content Placeholder 2">
            <a:extLst>
              <a:ext uri="{FF2B5EF4-FFF2-40B4-BE49-F238E27FC236}">
                <a16:creationId xmlns:a16="http://schemas.microsoft.com/office/drawing/2014/main" id="{28A13850-D5AA-42AA-A31A-162404475003}"/>
              </a:ext>
            </a:extLst>
          </p:cNvPr>
          <p:cNvSpPr>
            <a:spLocks noGrp="1"/>
          </p:cNvSpPr>
          <p:nvPr>
            <p:ph sz="quarter" idx="13"/>
          </p:nvPr>
        </p:nvSpPr>
        <p:spPr>
          <a:xfrm>
            <a:off x="990600" y="2330379"/>
            <a:ext cx="14649450" cy="10033073"/>
          </a:xfrm>
        </p:spPr>
        <p:txBody>
          <a:bodyPr/>
          <a:lstStyle/>
          <a:p>
            <a:r>
              <a:rPr lang="en-US" b="1" dirty="0"/>
              <a:t>Plant assets </a:t>
            </a:r>
            <a:r>
              <a:rPr lang="en-US" dirty="0"/>
              <a:t>are resources that have</a:t>
            </a:r>
          </a:p>
          <a:p>
            <a:pPr lvl="1"/>
            <a:r>
              <a:rPr lang="en-US" b="1" dirty="0"/>
              <a:t>physical substance</a:t>
            </a:r>
            <a:r>
              <a:rPr lang="en-US" dirty="0"/>
              <a:t> (a definite size and shape), </a:t>
            </a:r>
          </a:p>
          <a:p>
            <a:pPr lvl="1"/>
            <a:r>
              <a:rPr lang="en-US" dirty="0"/>
              <a:t>are </a:t>
            </a:r>
            <a:r>
              <a:rPr lang="en-US" b="1" dirty="0"/>
              <a:t>used in the operations </a:t>
            </a:r>
            <a:r>
              <a:rPr lang="en-US" dirty="0"/>
              <a:t>of a business, </a:t>
            </a:r>
          </a:p>
          <a:p>
            <a:pPr lvl="1"/>
            <a:r>
              <a:rPr lang="en-US" dirty="0"/>
              <a:t>are </a:t>
            </a:r>
            <a:r>
              <a:rPr lang="en-US" b="1" dirty="0"/>
              <a:t>not intended for sale </a:t>
            </a:r>
            <a:r>
              <a:rPr lang="en-US" dirty="0"/>
              <a:t>to customers, </a:t>
            </a:r>
          </a:p>
          <a:p>
            <a:pPr lvl="1"/>
            <a:r>
              <a:rPr lang="en-US" dirty="0"/>
              <a:t>are expected to </a:t>
            </a:r>
            <a:r>
              <a:rPr lang="en-US" b="1" dirty="0"/>
              <a:t>provide service </a:t>
            </a:r>
            <a:r>
              <a:rPr lang="en-US" dirty="0"/>
              <a:t>to the company for a number of years, except for land</a:t>
            </a:r>
          </a:p>
          <a:p>
            <a:r>
              <a:rPr lang="en-US" dirty="0"/>
              <a:t>Referred to as </a:t>
            </a:r>
          </a:p>
          <a:p>
            <a:pPr lvl="1"/>
            <a:r>
              <a:rPr lang="en-US" dirty="0"/>
              <a:t>property, plant, and equipment (PP&amp;E)</a:t>
            </a:r>
          </a:p>
          <a:p>
            <a:pPr lvl="1"/>
            <a:r>
              <a:rPr lang="en-US" dirty="0"/>
              <a:t>plant and equipment</a:t>
            </a:r>
          </a:p>
          <a:p>
            <a:pPr lvl="1"/>
            <a:r>
              <a:rPr lang="en-US" dirty="0"/>
              <a:t>fixed assets</a:t>
            </a:r>
          </a:p>
          <a:p>
            <a:endParaRPr lang="en-US" dirty="0"/>
          </a:p>
          <a:p>
            <a:endParaRPr lang="en-US" dirty="0"/>
          </a:p>
        </p:txBody>
      </p:sp>
      <p:pic>
        <p:nvPicPr>
          <p:cNvPr id="2050" name="Picture 2" descr="Analysis: how General Motors plans to survive | Autocar">
            <a:extLst>
              <a:ext uri="{FF2B5EF4-FFF2-40B4-BE49-F238E27FC236}">
                <a16:creationId xmlns:a16="http://schemas.microsoft.com/office/drawing/2014/main" id="{5BE4BBCB-5F68-4FF5-9523-6EDE8EE914A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6325851" y="7502635"/>
            <a:ext cx="7251700" cy="48022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arly signs of turnaround across S. Korean manufacturing sector | The Star">
            <a:extLst>
              <a:ext uri="{FF2B5EF4-FFF2-40B4-BE49-F238E27FC236}">
                <a16:creationId xmlns:a16="http://schemas.microsoft.com/office/drawing/2014/main" id="{E49E1FF8-8FCA-460A-9C32-C1DB338CF97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908001" y="9259118"/>
            <a:ext cx="7251699" cy="48305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amsung doubles investment in EUV line at Hwaseong plant">
            <a:extLst>
              <a:ext uri="{FF2B5EF4-FFF2-40B4-BE49-F238E27FC236}">
                <a16:creationId xmlns:a16="http://schemas.microsoft.com/office/drawing/2014/main" id="{E1A2C8C8-D8A0-4A8E-9DEE-FB53E355686A}"/>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6325851" y="2330379"/>
            <a:ext cx="7251699" cy="470204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amsung expediting smart factory for home appliances">
            <a:extLst>
              <a:ext uri="{FF2B5EF4-FFF2-40B4-BE49-F238E27FC236}">
                <a16:creationId xmlns:a16="http://schemas.microsoft.com/office/drawing/2014/main" id="{725D9018-4CE5-41DF-B691-258242A2E3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40708" y="7444056"/>
            <a:ext cx="7251699" cy="491939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ow to factory reset Samsung Galaxy Note 4">
            <a:extLst>
              <a:ext uri="{FF2B5EF4-FFF2-40B4-BE49-F238E27FC236}">
                <a16:creationId xmlns:a16="http://schemas.microsoft.com/office/drawing/2014/main" id="{544D72A6-F124-458B-B4BD-A9EA0F56441F}"/>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6053144" y="2624106"/>
            <a:ext cx="3220812" cy="179157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A354C6B-1B4C-4187-A2DD-055E260E2126}"/>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5" name="Slide Number Placeholder 4">
            <a:extLst>
              <a:ext uri="{FF2B5EF4-FFF2-40B4-BE49-F238E27FC236}">
                <a16:creationId xmlns:a16="http://schemas.microsoft.com/office/drawing/2014/main" id="{14754C4A-E516-4BC4-B8F9-1D6D5AC5FA86}"/>
              </a:ext>
            </a:extLst>
          </p:cNvPr>
          <p:cNvSpPr>
            <a:spLocks noGrp="1"/>
          </p:cNvSpPr>
          <p:nvPr>
            <p:ph type="sldNum" sz="quarter" idx="12"/>
          </p:nvPr>
        </p:nvSpPr>
        <p:spPr/>
        <p:txBody>
          <a:bodyPr/>
          <a:lstStyle/>
          <a:p>
            <a:fld id="{EBE3AD81-3AD4-9C46-856E-C08CF1183C60}" type="slidenum">
              <a:rPr lang="en-US" smtClean="0"/>
              <a:pPr/>
              <a:t>3</a:t>
            </a:fld>
            <a:endParaRPr lang="en-US" dirty="0"/>
          </a:p>
        </p:txBody>
      </p:sp>
    </p:spTree>
    <p:extLst>
      <p:ext uri="{BB962C8B-B14F-4D97-AF65-F5344CB8AC3E}">
        <p14:creationId xmlns:p14="http://schemas.microsoft.com/office/powerpoint/2010/main" val="1062959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1D4B6-4004-47F5-B114-1877768383AF}"/>
              </a:ext>
            </a:extLst>
          </p:cNvPr>
          <p:cNvSpPr>
            <a:spLocks noGrp="1"/>
          </p:cNvSpPr>
          <p:nvPr>
            <p:ph type="title"/>
          </p:nvPr>
        </p:nvSpPr>
        <p:spPr/>
        <p:txBody>
          <a:bodyPr/>
          <a:lstStyle/>
          <a:p>
            <a:r>
              <a:rPr lang="en-US" dirty="0"/>
              <a:t>Component depreciation</a:t>
            </a:r>
          </a:p>
        </p:txBody>
      </p:sp>
      <p:sp>
        <p:nvSpPr>
          <p:cNvPr id="3" name="Content Placeholder 2">
            <a:extLst>
              <a:ext uri="{FF2B5EF4-FFF2-40B4-BE49-F238E27FC236}">
                <a16:creationId xmlns:a16="http://schemas.microsoft.com/office/drawing/2014/main" id="{F9BF80E0-1D41-41BB-979E-BF31C7AB2CA8}"/>
              </a:ext>
            </a:extLst>
          </p:cNvPr>
          <p:cNvSpPr>
            <a:spLocks noGrp="1"/>
          </p:cNvSpPr>
          <p:nvPr>
            <p:ph sz="quarter" idx="13"/>
          </p:nvPr>
        </p:nvSpPr>
        <p:spPr>
          <a:xfrm>
            <a:off x="990600" y="2330379"/>
            <a:ext cx="21717000" cy="10033073"/>
          </a:xfrm>
        </p:spPr>
        <p:txBody>
          <a:bodyPr>
            <a:normAutofit/>
          </a:bodyPr>
          <a:lstStyle/>
          <a:p>
            <a:r>
              <a:rPr lang="en-US" dirty="0"/>
              <a:t>IFRS requires </a:t>
            </a:r>
            <a:r>
              <a:rPr lang="en-US" b="1" dirty="0"/>
              <a:t>component depreciation </a:t>
            </a:r>
            <a:r>
              <a:rPr lang="en-US" dirty="0"/>
              <a:t>for plant assets</a:t>
            </a:r>
          </a:p>
          <a:p>
            <a:pPr lvl="1"/>
            <a:r>
              <a:rPr lang="en-US" dirty="0"/>
              <a:t>Any significant parts of a plant asset that have significantly different estimated useful lives should be separately depreciated</a:t>
            </a:r>
          </a:p>
          <a:p>
            <a:pPr lvl="1"/>
            <a:r>
              <a:rPr lang="en-US" dirty="0"/>
              <a:t>Example: </a:t>
            </a:r>
            <a:r>
              <a:rPr lang="en-US" dirty="0" err="1"/>
              <a:t>Lexure</a:t>
            </a:r>
            <a:r>
              <a:rPr lang="en-US" dirty="0"/>
              <a:t> Construction builds an office building for HK$4,000,000, not including the cost of the land. If the HK$4,000,000 is allocated over the 40-year useful life of the building, </a:t>
            </a:r>
            <a:r>
              <a:rPr lang="en-US" dirty="0" err="1"/>
              <a:t>Lexure</a:t>
            </a:r>
            <a:r>
              <a:rPr lang="en-US" dirty="0"/>
              <a:t> reports HK$100,000 (HK$4,000,000 ÷ 40) of depreciation per year, assuming straight-line depreciation and no residual value</a:t>
            </a:r>
          </a:p>
          <a:p>
            <a:pPr lvl="1"/>
            <a:r>
              <a:rPr lang="en-US" dirty="0"/>
              <a:t>However, the building has the following components:</a:t>
            </a:r>
            <a:endParaRPr lang="en-US" sz="6000" dirty="0"/>
          </a:p>
        </p:txBody>
      </p:sp>
      <p:graphicFrame>
        <p:nvGraphicFramePr>
          <p:cNvPr id="4" name="Table 4">
            <a:extLst>
              <a:ext uri="{FF2B5EF4-FFF2-40B4-BE49-F238E27FC236}">
                <a16:creationId xmlns:a16="http://schemas.microsoft.com/office/drawing/2014/main" id="{3B748439-AFC0-4B55-AA5B-14E473857F8E}"/>
              </a:ext>
            </a:extLst>
          </p:cNvPr>
          <p:cNvGraphicFramePr>
            <a:graphicFrameLocks noGrp="1"/>
          </p:cNvGraphicFramePr>
          <p:nvPr>
            <p:extLst>
              <p:ext uri="{D42A27DB-BD31-4B8C-83A1-F6EECF244321}">
                <p14:modId xmlns:p14="http://schemas.microsoft.com/office/powerpoint/2010/main" val="4067079821"/>
              </p:ext>
            </p:extLst>
          </p:nvPr>
        </p:nvGraphicFramePr>
        <p:xfrm>
          <a:off x="2106248" y="9168637"/>
          <a:ext cx="20773613" cy="3194815"/>
        </p:xfrm>
        <a:graphic>
          <a:graphicData uri="http://schemas.openxmlformats.org/drawingml/2006/table">
            <a:tbl>
              <a:tblPr firstRow="1" bandRow="1">
                <a:tableStyleId>{0E3FDE45-AF77-4B5C-9715-49D594BDF05E}</a:tableStyleId>
              </a:tblPr>
              <a:tblGrid>
                <a:gridCol w="14650678">
                  <a:extLst>
                    <a:ext uri="{9D8B030D-6E8A-4147-A177-3AD203B41FA5}">
                      <a16:colId xmlns:a16="http://schemas.microsoft.com/office/drawing/2014/main" val="110883680"/>
                    </a:ext>
                  </a:extLst>
                </a:gridCol>
                <a:gridCol w="3708030">
                  <a:extLst>
                    <a:ext uri="{9D8B030D-6E8A-4147-A177-3AD203B41FA5}">
                      <a16:colId xmlns:a16="http://schemas.microsoft.com/office/drawing/2014/main" val="4278998460"/>
                    </a:ext>
                  </a:extLst>
                </a:gridCol>
                <a:gridCol w="2414905">
                  <a:extLst>
                    <a:ext uri="{9D8B030D-6E8A-4147-A177-3AD203B41FA5}">
                      <a16:colId xmlns:a16="http://schemas.microsoft.com/office/drawing/2014/main" val="1507118216"/>
                    </a:ext>
                  </a:extLst>
                </a:gridCol>
              </a:tblGrid>
              <a:tr h="798664">
                <a:tc>
                  <a:txBody>
                    <a:bodyPr/>
                    <a:lstStyle/>
                    <a:p>
                      <a:r>
                        <a:rPr lang="en-US" sz="4000" dirty="0">
                          <a:solidFill>
                            <a:schemeClr val="tx2"/>
                          </a:solidFill>
                        </a:rPr>
                        <a:t>Components</a:t>
                      </a:r>
                    </a:p>
                  </a:txBody>
                  <a:tcPr/>
                </a:tc>
                <a:tc>
                  <a:txBody>
                    <a:bodyPr/>
                    <a:lstStyle/>
                    <a:p>
                      <a:r>
                        <a:rPr lang="en-US" sz="4000" dirty="0">
                          <a:solidFill>
                            <a:schemeClr val="tx2"/>
                          </a:solidFill>
                        </a:rPr>
                        <a:t>Cost</a:t>
                      </a:r>
                    </a:p>
                  </a:txBody>
                  <a:tcPr/>
                </a:tc>
                <a:tc>
                  <a:txBody>
                    <a:bodyPr/>
                    <a:lstStyle/>
                    <a:p>
                      <a:r>
                        <a:rPr lang="en-US" sz="4000" dirty="0">
                          <a:solidFill>
                            <a:schemeClr val="tx2"/>
                          </a:solidFill>
                        </a:rPr>
                        <a:t>Useful life</a:t>
                      </a:r>
                    </a:p>
                  </a:txBody>
                  <a:tcPr/>
                </a:tc>
                <a:extLst>
                  <a:ext uri="{0D108BD9-81ED-4DB2-BD59-A6C34878D82A}">
                    <a16:rowId xmlns:a16="http://schemas.microsoft.com/office/drawing/2014/main" val="3978998447"/>
                  </a:ext>
                </a:extLst>
              </a:tr>
              <a:tr h="798823">
                <a:tc>
                  <a:txBody>
                    <a:bodyPr/>
                    <a:lstStyle/>
                    <a:p>
                      <a:r>
                        <a:rPr lang="en-US" sz="4000" dirty="0">
                          <a:solidFill>
                            <a:schemeClr val="tx2"/>
                          </a:solidFill>
                        </a:rPr>
                        <a:t>Heating, ventilation, and air conditioning (HVAC) system </a:t>
                      </a:r>
                    </a:p>
                  </a:txBody>
                  <a:tcPr/>
                </a:tc>
                <a:tc>
                  <a:txBody>
                    <a:bodyPr/>
                    <a:lstStyle/>
                    <a:p>
                      <a:r>
                        <a:rPr lang="en-US" sz="4000" dirty="0">
                          <a:solidFill>
                            <a:schemeClr val="tx2"/>
                          </a:solidFill>
                        </a:rPr>
                        <a:t>HK$    320,000 </a:t>
                      </a:r>
                    </a:p>
                  </a:txBody>
                  <a:tcPr/>
                </a:tc>
                <a:tc>
                  <a:txBody>
                    <a:bodyPr/>
                    <a:lstStyle/>
                    <a:p>
                      <a:r>
                        <a:rPr lang="en-US" sz="4000" dirty="0">
                          <a:solidFill>
                            <a:schemeClr val="tx2"/>
                          </a:solidFill>
                        </a:rPr>
                        <a:t>  5 years</a:t>
                      </a:r>
                    </a:p>
                  </a:txBody>
                  <a:tcPr/>
                </a:tc>
                <a:extLst>
                  <a:ext uri="{0D108BD9-81ED-4DB2-BD59-A6C34878D82A}">
                    <a16:rowId xmlns:a16="http://schemas.microsoft.com/office/drawing/2014/main" val="706913768"/>
                  </a:ext>
                </a:extLst>
              </a:tr>
              <a:tr h="798664">
                <a:tc>
                  <a:txBody>
                    <a:bodyPr/>
                    <a:lstStyle/>
                    <a:p>
                      <a:r>
                        <a:rPr lang="en-US" sz="4000" dirty="0">
                          <a:solidFill>
                            <a:schemeClr val="tx2"/>
                          </a:solidFill>
                        </a:rPr>
                        <a:t>Flooring</a:t>
                      </a:r>
                    </a:p>
                  </a:txBody>
                  <a:tcPr/>
                </a:tc>
                <a:tc>
                  <a:txBody>
                    <a:bodyPr/>
                    <a:lstStyle/>
                    <a:p>
                      <a:r>
                        <a:rPr lang="en-US" sz="4000" dirty="0">
                          <a:solidFill>
                            <a:schemeClr val="tx2"/>
                          </a:solidFill>
                        </a:rPr>
                        <a:t>HK$    600,000 </a:t>
                      </a:r>
                    </a:p>
                  </a:txBody>
                  <a:tcPr/>
                </a:tc>
                <a:tc>
                  <a:txBody>
                    <a:bodyPr/>
                    <a:lstStyle/>
                    <a:p>
                      <a:r>
                        <a:rPr lang="en-US" sz="4000" dirty="0">
                          <a:solidFill>
                            <a:schemeClr val="tx2"/>
                          </a:solidFill>
                        </a:rPr>
                        <a:t>10 years</a:t>
                      </a:r>
                    </a:p>
                  </a:txBody>
                  <a:tcPr/>
                </a:tc>
                <a:extLst>
                  <a:ext uri="{0D108BD9-81ED-4DB2-BD59-A6C34878D82A}">
                    <a16:rowId xmlns:a16="http://schemas.microsoft.com/office/drawing/2014/main" val="748317142"/>
                  </a:ext>
                </a:extLst>
              </a:tr>
              <a:tr h="798664">
                <a:tc>
                  <a:txBody>
                    <a:bodyPr/>
                    <a:lstStyle/>
                    <a:p>
                      <a:r>
                        <a:rPr lang="en-US" sz="4000" dirty="0">
                          <a:solidFill>
                            <a:schemeClr val="tx2"/>
                          </a:solidFill>
                        </a:rPr>
                        <a:t>Other parts of the building (HK$4,000,000-HK$320,000</a:t>
                      </a:r>
                      <a:r>
                        <a:rPr lang="en-US" altLang="zh-CN" sz="4000" dirty="0">
                          <a:solidFill>
                            <a:schemeClr val="tx2"/>
                          </a:solidFill>
                        </a:rPr>
                        <a:t>-</a:t>
                      </a:r>
                      <a:r>
                        <a:rPr lang="en-US" sz="4000" dirty="0">
                          <a:solidFill>
                            <a:schemeClr val="tx2"/>
                          </a:solidFill>
                        </a:rPr>
                        <a:t>HK$</a:t>
                      </a:r>
                      <a:r>
                        <a:rPr lang="en-US" altLang="zh-CN" sz="4000" dirty="0">
                          <a:solidFill>
                            <a:schemeClr val="tx2"/>
                          </a:solidFill>
                        </a:rPr>
                        <a:t>6</a:t>
                      </a:r>
                      <a:r>
                        <a:rPr lang="en-US" sz="4000" dirty="0">
                          <a:solidFill>
                            <a:schemeClr val="tx2"/>
                          </a:solidFill>
                        </a:rPr>
                        <a:t>00,000 )</a:t>
                      </a:r>
                    </a:p>
                  </a:txBody>
                  <a:tcPr/>
                </a:tc>
                <a:tc>
                  <a:txBody>
                    <a:bodyPr/>
                    <a:lstStyle/>
                    <a:p>
                      <a:r>
                        <a:rPr lang="en-US" sz="4000" b="0" u="none" strike="noStrike" kern="1200" baseline="0" dirty="0">
                          <a:solidFill>
                            <a:schemeClr val="tx2"/>
                          </a:solidFill>
                        </a:rPr>
                        <a:t>HK$ 3,080,000</a:t>
                      </a:r>
                      <a:endParaRPr lang="en-US" sz="4000" dirty="0">
                        <a:solidFill>
                          <a:schemeClr val="tx2"/>
                        </a:solidFill>
                      </a:endParaRPr>
                    </a:p>
                  </a:txBody>
                  <a:tcPr/>
                </a:tc>
                <a:tc>
                  <a:txBody>
                    <a:bodyPr/>
                    <a:lstStyle/>
                    <a:p>
                      <a:r>
                        <a:rPr lang="en-US" sz="4000" dirty="0">
                          <a:solidFill>
                            <a:schemeClr val="tx2"/>
                          </a:solidFill>
                        </a:rPr>
                        <a:t>40 years</a:t>
                      </a:r>
                    </a:p>
                  </a:txBody>
                  <a:tcPr/>
                </a:tc>
                <a:extLst>
                  <a:ext uri="{0D108BD9-81ED-4DB2-BD59-A6C34878D82A}">
                    <a16:rowId xmlns:a16="http://schemas.microsoft.com/office/drawing/2014/main" val="3277309337"/>
                  </a:ext>
                </a:extLst>
              </a:tr>
            </a:tbl>
          </a:graphicData>
        </a:graphic>
      </p:graphicFrame>
      <p:sp>
        <p:nvSpPr>
          <p:cNvPr id="5" name="Footer Placeholder 4">
            <a:extLst>
              <a:ext uri="{FF2B5EF4-FFF2-40B4-BE49-F238E27FC236}">
                <a16:creationId xmlns:a16="http://schemas.microsoft.com/office/drawing/2014/main" id="{EC9D2B68-5DC0-4345-A74B-8AB0A5A9061C}"/>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6" name="Slide Number Placeholder 5">
            <a:extLst>
              <a:ext uri="{FF2B5EF4-FFF2-40B4-BE49-F238E27FC236}">
                <a16:creationId xmlns:a16="http://schemas.microsoft.com/office/drawing/2014/main" id="{2A9DC8F3-4E0D-424C-AF13-6217DB3DD49B}"/>
              </a:ext>
            </a:extLst>
          </p:cNvPr>
          <p:cNvSpPr>
            <a:spLocks noGrp="1"/>
          </p:cNvSpPr>
          <p:nvPr>
            <p:ph type="sldNum" sz="quarter" idx="12"/>
          </p:nvPr>
        </p:nvSpPr>
        <p:spPr/>
        <p:txBody>
          <a:bodyPr/>
          <a:lstStyle/>
          <a:p>
            <a:fld id="{EBE3AD81-3AD4-9C46-856E-C08CF1183C60}" type="slidenum">
              <a:rPr lang="en-US" smtClean="0"/>
              <a:pPr/>
              <a:t>30</a:t>
            </a:fld>
            <a:endParaRPr lang="en-US" dirty="0"/>
          </a:p>
        </p:txBody>
      </p:sp>
    </p:spTree>
    <p:extLst>
      <p:ext uri="{BB962C8B-B14F-4D97-AF65-F5344CB8AC3E}">
        <p14:creationId xmlns:p14="http://schemas.microsoft.com/office/powerpoint/2010/main" val="2843431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1D4B6-4004-47F5-B114-1877768383AF}"/>
              </a:ext>
            </a:extLst>
          </p:cNvPr>
          <p:cNvSpPr>
            <a:spLocks noGrp="1"/>
          </p:cNvSpPr>
          <p:nvPr>
            <p:ph type="title"/>
          </p:nvPr>
        </p:nvSpPr>
        <p:spPr/>
        <p:txBody>
          <a:bodyPr/>
          <a:lstStyle/>
          <a:p>
            <a:r>
              <a:rPr lang="en-US" dirty="0"/>
              <a:t>Component depreciation (cont’d)</a:t>
            </a:r>
          </a:p>
        </p:txBody>
      </p:sp>
      <p:sp>
        <p:nvSpPr>
          <p:cNvPr id="3" name="Content Placeholder 2">
            <a:extLst>
              <a:ext uri="{FF2B5EF4-FFF2-40B4-BE49-F238E27FC236}">
                <a16:creationId xmlns:a16="http://schemas.microsoft.com/office/drawing/2014/main" id="{F9BF80E0-1D41-41BB-979E-BF31C7AB2CA8}"/>
              </a:ext>
            </a:extLst>
          </p:cNvPr>
          <p:cNvSpPr>
            <a:spLocks noGrp="1"/>
          </p:cNvSpPr>
          <p:nvPr>
            <p:ph sz="quarter" idx="13"/>
          </p:nvPr>
        </p:nvSpPr>
        <p:spPr>
          <a:xfrm>
            <a:off x="990600" y="2330379"/>
            <a:ext cx="21717000" cy="10033073"/>
          </a:xfrm>
        </p:spPr>
        <p:txBody>
          <a:bodyPr>
            <a:normAutofit/>
          </a:bodyPr>
          <a:lstStyle/>
          <a:p>
            <a:pPr>
              <a:lnSpc>
                <a:spcPct val="100000"/>
              </a:lnSpc>
              <a:spcBef>
                <a:spcPts val="1200"/>
              </a:spcBef>
            </a:pPr>
            <a:r>
              <a:rPr lang="en-US" sz="6000" dirty="0"/>
              <a:t>Assuming that </a:t>
            </a:r>
            <a:r>
              <a:rPr lang="en-US" sz="6000" dirty="0" err="1"/>
              <a:t>Lexure</a:t>
            </a:r>
            <a:r>
              <a:rPr lang="en-US" sz="6000" dirty="0"/>
              <a:t> uses straight-line depreciation, the following shows the computation of component depreciation for the first year of the office building</a:t>
            </a:r>
            <a:endParaRPr lang="en-GB" altLang="en-US" sz="6000" dirty="0"/>
          </a:p>
        </p:txBody>
      </p:sp>
      <p:pic>
        <p:nvPicPr>
          <p:cNvPr id="6" name="Picture 5">
            <a:extLst>
              <a:ext uri="{FF2B5EF4-FFF2-40B4-BE49-F238E27FC236}">
                <a16:creationId xmlns:a16="http://schemas.microsoft.com/office/drawing/2014/main" id="{8B94B007-F7F5-4F99-90A4-C2CF888C359A}"/>
              </a:ext>
            </a:extLst>
          </p:cNvPr>
          <p:cNvPicPr>
            <a:picLocks noChangeAspect="1"/>
          </p:cNvPicPr>
          <p:nvPr/>
        </p:nvPicPr>
        <p:blipFill>
          <a:blip r:embed="rId3"/>
          <a:stretch>
            <a:fillRect/>
          </a:stretch>
        </p:blipFill>
        <p:spPr>
          <a:xfrm>
            <a:off x="1326801" y="5529969"/>
            <a:ext cx="22060249" cy="4472702"/>
          </a:xfrm>
          <a:prstGeom prst="rect">
            <a:avLst/>
          </a:prstGeom>
        </p:spPr>
      </p:pic>
      <p:sp>
        <p:nvSpPr>
          <p:cNvPr id="7" name="Footer Placeholder 6">
            <a:extLst>
              <a:ext uri="{FF2B5EF4-FFF2-40B4-BE49-F238E27FC236}">
                <a16:creationId xmlns:a16="http://schemas.microsoft.com/office/drawing/2014/main" id="{579188B2-B5F6-42CE-9153-5B668519BC0D}"/>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8" name="Slide Number Placeholder 7">
            <a:extLst>
              <a:ext uri="{FF2B5EF4-FFF2-40B4-BE49-F238E27FC236}">
                <a16:creationId xmlns:a16="http://schemas.microsoft.com/office/drawing/2014/main" id="{245F609B-BFAD-4163-A18F-F582F09FAA8F}"/>
              </a:ext>
            </a:extLst>
          </p:cNvPr>
          <p:cNvSpPr>
            <a:spLocks noGrp="1"/>
          </p:cNvSpPr>
          <p:nvPr>
            <p:ph type="sldNum" sz="quarter" idx="12"/>
          </p:nvPr>
        </p:nvSpPr>
        <p:spPr/>
        <p:txBody>
          <a:bodyPr/>
          <a:lstStyle/>
          <a:p>
            <a:fld id="{EBE3AD81-3AD4-9C46-856E-C08CF1183C60}" type="slidenum">
              <a:rPr lang="en-US" smtClean="0"/>
              <a:pPr/>
              <a:t>31</a:t>
            </a:fld>
            <a:endParaRPr lang="en-US" dirty="0"/>
          </a:p>
        </p:txBody>
      </p:sp>
    </p:spTree>
    <p:extLst>
      <p:ext uri="{BB962C8B-B14F-4D97-AF65-F5344CB8AC3E}">
        <p14:creationId xmlns:p14="http://schemas.microsoft.com/office/powerpoint/2010/main" val="1983326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CF6B0780-70ED-412A-814E-051834958856}"/>
              </a:ext>
            </a:extLst>
          </p:cNvPr>
          <p:cNvCxnSpPr>
            <a:cxnSpLocks/>
          </p:cNvCxnSpPr>
          <p:nvPr/>
        </p:nvCxnSpPr>
        <p:spPr>
          <a:xfrm>
            <a:off x="13319886" y="8608991"/>
            <a:ext cx="4430659" cy="2130463"/>
          </a:xfrm>
          <a:prstGeom prst="line">
            <a:avLst/>
          </a:prstGeom>
          <a:ln w="7620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33008A4-935C-4448-BF0D-1EE61CCC97B7}"/>
              </a:ext>
            </a:extLst>
          </p:cNvPr>
          <p:cNvCxnSpPr>
            <a:cxnSpLocks/>
          </p:cNvCxnSpPr>
          <p:nvPr/>
        </p:nvCxnSpPr>
        <p:spPr>
          <a:xfrm>
            <a:off x="15632284" y="9737604"/>
            <a:ext cx="7032835" cy="1438588"/>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3FFD6CF-C101-401C-A7BD-6F56C39D51E6}"/>
              </a:ext>
            </a:extLst>
          </p:cNvPr>
          <p:cNvSpPr>
            <a:spLocks noGrp="1"/>
          </p:cNvSpPr>
          <p:nvPr>
            <p:ph type="title"/>
          </p:nvPr>
        </p:nvSpPr>
        <p:spPr/>
        <p:txBody>
          <a:bodyPr/>
          <a:lstStyle/>
          <a:p>
            <a:r>
              <a:rPr lang="en-US" dirty="0"/>
              <a:t>Revising Periodic Depreciation</a:t>
            </a:r>
          </a:p>
        </p:txBody>
      </p:sp>
      <p:sp>
        <p:nvSpPr>
          <p:cNvPr id="3" name="Content Placeholder 2">
            <a:extLst>
              <a:ext uri="{FF2B5EF4-FFF2-40B4-BE49-F238E27FC236}">
                <a16:creationId xmlns:a16="http://schemas.microsoft.com/office/drawing/2014/main" id="{7092A77A-EB44-4175-BB24-A5FC39FD7322}"/>
              </a:ext>
            </a:extLst>
          </p:cNvPr>
          <p:cNvSpPr>
            <a:spLocks noGrp="1"/>
          </p:cNvSpPr>
          <p:nvPr>
            <p:ph sz="quarter" idx="13"/>
          </p:nvPr>
        </p:nvSpPr>
        <p:spPr/>
        <p:txBody>
          <a:bodyPr/>
          <a:lstStyle/>
          <a:p>
            <a:r>
              <a:rPr lang="en-US" dirty="0"/>
              <a:t>Management should periodically review annual depreciation expense. If wear and tear or obsolescence indicate that annual depreciation estimates are inadequate or excessive, the company should change the amount of depreciation expense</a:t>
            </a:r>
          </a:p>
          <a:p>
            <a:r>
              <a:rPr lang="en-US" dirty="0"/>
              <a:t>When a change in an estimate is required, the company makes the change in current and future years. It does not change depreciation in prior periods</a:t>
            </a:r>
          </a:p>
          <a:p>
            <a:r>
              <a:rPr lang="en-US" dirty="0"/>
              <a:t>Use a step-by-step approach: </a:t>
            </a:r>
          </a:p>
          <a:p>
            <a:pPr marL="1828586" lvl="1" indent="-914400">
              <a:buFont typeface="+mj-lt"/>
              <a:buAutoNum type="arabicPeriod"/>
            </a:pPr>
            <a:r>
              <a:rPr lang="en-US" dirty="0"/>
              <a:t>determine new depreciable cost</a:t>
            </a:r>
          </a:p>
          <a:p>
            <a:pPr marL="1828586" lvl="1" indent="-914400">
              <a:buFont typeface="+mj-lt"/>
              <a:buAutoNum type="arabicPeriod"/>
            </a:pPr>
            <a:r>
              <a:rPr lang="en-US" dirty="0"/>
              <a:t>divide by remaining useful life</a:t>
            </a:r>
          </a:p>
          <a:p>
            <a:endParaRPr lang="en-US" dirty="0"/>
          </a:p>
          <a:p>
            <a:endParaRPr lang="en-US" dirty="0"/>
          </a:p>
        </p:txBody>
      </p:sp>
      <p:cxnSp>
        <p:nvCxnSpPr>
          <p:cNvPr id="11" name="Straight Connector 10">
            <a:extLst>
              <a:ext uri="{FF2B5EF4-FFF2-40B4-BE49-F238E27FC236}">
                <a16:creationId xmlns:a16="http://schemas.microsoft.com/office/drawing/2014/main" id="{753675ED-3872-4B06-9AFC-A422CC73AFDF}"/>
              </a:ext>
            </a:extLst>
          </p:cNvPr>
          <p:cNvCxnSpPr>
            <a:cxnSpLocks/>
          </p:cNvCxnSpPr>
          <p:nvPr/>
        </p:nvCxnSpPr>
        <p:spPr>
          <a:xfrm>
            <a:off x="13337010" y="8617328"/>
            <a:ext cx="2329802" cy="1120275"/>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81D4256-53E4-4589-838B-CA1E945AC492}"/>
              </a:ext>
            </a:extLst>
          </p:cNvPr>
          <p:cNvGrpSpPr/>
          <p:nvPr/>
        </p:nvGrpSpPr>
        <p:grpSpPr>
          <a:xfrm>
            <a:off x="13022244" y="7837317"/>
            <a:ext cx="10658371" cy="3800574"/>
            <a:chOff x="3190739" y="8566845"/>
            <a:chExt cx="29940482" cy="5597072"/>
          </a:xfrm>
        </p:grpSpPr>
        <p:cxnSp>
          <p:nvCxnSpPr>
            <p:cNvPr id="13" name="Straight Arrow Connector 12">
              <a:extLst>
                <a:ext uri="{FF2B5EF4-FFF2-40B4-BE49-F238E27FC236}">
                  <a16:creationId xmlns:a16="http://schemas.microsoft.com/office/drawing/2014/main" id="{61E3F8EF-B4A5-45C9-94AE-298044EB3BCB}"/>
                </a:ext>
              </a:extLst>
            </p:cNvPr>
            <p:cNvCxnSpPr>
              <a:cxnSpLocks/>
            </p:cNvCxnSpPr>
            <p:nvPr/>
          </p:nvCxnSpPr>
          <p:spPr>
            <a:xfrm>
              <a:off x="3190739" y="13483977"/>
              <a:ext cx="29940482"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E4C9EBC-DF1F-444A-A6AE-E057E5FB19C4}"/>
                </a:ext>
              </a:extLst>
            </p:cNvPr>
            <p:cNvCxnSpPr>
              <a:cxnSpLocks/>
            </p:cNvCxnSpPr>
            <p:nvPr/>
          </p:nvCxnSpPr>
          <p:spPr>
            <a:xfrm flipV="1">
              <a:off x="3915507" y="8566845"/>
              <a:ext cx="0" cy="5597072"/>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EBC9A19-573E-4712-A4C2-5B684C6C8E0A}"/>
                </a:ext>
              </a:extLst>
            </p:cNvPr>
            <p:cNvSpPr/>
            <p:nvPr/>
          </p:nvSpPr>
          <p:spPr>
            <a:xfrm>
              <a:off x="3634819" y="9569202"/>
              <a:ext cx="526207" cy="268162"/>
            </a:xfrm>
            <a:prstGeom prst="ellipse">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72FC20F-125E-449B-824F-2FA9D601E1E6}"/>
                </a:ext>
              </a:extLst>
            </p:cNvPr>
            <p:cNvSpPr/>
            <p:nvPr/>
          </p:nvSpPr>
          <p:spPr>
            <a:xfrm>
              <a:off x="16444073" y="12813804"/>
              <a:ext cx="526207" cy="268162"/>
            </a:xfrm>
            <a:prstGeom prst="ellipse">
              <a:avLst/>
            </a:prstGeom>
            <a:solidFill>
              <a:schemeClr val="bg1"/>
            </a:solidFill>
            <a:ln w="7620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A5D9F7B-FDCE-4012-A223-44CC84213289}"/>
                </a:ext>
              </a:extLst>
            </p:cNvPr>
            <p:cNvSpPr/>
            <p:nvPr/>
          </p:nvSpPr>
          <p:spPr>
            <a:xfrm>
              <a:off x="30025053" y="13349896"/>
              <a:ext cx="526207" cy="268162"/>
            </a:xfrm>
            <a:prstGeom prst="ellipse">
              <a:avLst/>
            </a:prstGeom>
            <a:solidFill>
              <a:schemeClr val="bg1"/>
            </a:solidFill>
            <a:ln w="7620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F68079D-CE23-491B-AC2E-7AF5C5F72253}"/>
                </a:ext>
              </a:extLst>
            </p:cNvPr>
            <p:cNvSpPr/>
            <p:nvPr/>
          </p:nvSpPr>
          <p:spPr>
            <a:xfrm>
              <a:off x="10342026" y="11254325"/>
              <a:ext cx="526207" cy="268162"/>
            </a:xfrm>
            <a:prstGeom prst="ellipse">
              <a:avLst/>
            </a:prstGeom>
            <a:solidFill>
              <a:schemeClr val="bg1"/>
            </a:solidFill>
            <a:ln w="76200">
              <a:solidFill>
                <a:srgbClr val="E0A7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Speech Bubble: Rectangle with Corners Rounded 27">
            <a:extLst>
              <a:ext uri="{FF2B5EF4-FFF2-40B4-BE49-F238E27FC236}">
                <a16:creationId xmlns:a16="http://schemas.microsoft.com/office/drawing/2014/main" id="{BF2E261A-F042-4DBF-911A-07D0372ABECB}"/>
              </a:ext>
            </a:extLst>
          </p:cNvPr>
          <p:cNvSpPr/>
          <p:nvPr/>
        </p:nvSpPr>
        <p:spPr>
          <a:xfrm>
            <a:off x="15356114" y="11722975"/>
            <a:ext cx="3709824" cy="891804"/>
          </a:xfrm>
          <a:prstGeom prst="wedgeRoundRectCallout">
            <a:avLst>
              <a:gd name="adj1" fmla="val 20686"/>
              <a:gd name="adj2" fmla="val -86077"/>
              <a:gd name="adj3" fmla="val 16667"/>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Original Estimate</a:t>
            </a:r>
          </a:p>
        </p:txBody>
      </p:sp>
      <p:sp>
        <p:nvSpPr>
          <p:cNvPr id="29" name="Speech Bubble: Rectangle with Corners Rounded 28">
            <a:extLst>
              <a:ext uri="{FF2B5EF4-FFF2-40B4-BE49-F238E27FC236}">
                <a16:creationId xmlns:a16="http://schemas.microsoft.com/office/drawing/2014/main" id="{97A72B05-CD3C-49E8-9D5B-3B02F8B7BD9F}"/>
              </a:ext>
            </a:extLst>
          </p:cNvPr>
          <p:cNvSpPr/>
          <p:nvPr/>
        </p:nvSpPr>
        <p:spPr>
          <a:xfrm>
            <a:off x="20073258" y="11744625"/>
            <a:ext cx="3709824" cy="891804"/>
          </a:xfrm>
          <a:prstGeom prst="wedgeRoundRectCallout">
            <a:avLst>
              <a:gd name="adj1" fmla="val 20686"/>
              <a:gd name="adj2" fmla="val -86077"/>
              <a:gd name="adj3" fmla="val 16667"/>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New Estimate</a:t>
            </a:r>
          </a:p>
        </p:txBody>
      </p:sp>
      <p:sp>
        <p:nvSpPr>
          <p:cNvPr id="30" name="Speech Bubble: Rectangle with Corners Rounded 29">
            <a:extLst>
              <a:ext uri="{FF2B5EF4-FFF2-40B4-BE49-F238E27FC236}">
                <a16:creationId xmlns:a16="http://schemas.microsoft.com/office/drawing/2014/main" id="{63C2EC1B-8601-4594-95F7-983023D0CBDA}"/>
              </a:ext>
            </a:extLst>
          </p:cNvPr>
          <p:cNvSpPr/>
          <p:nvPr/>
        </p:nvSpPr>
        <p:spPr>
          <a:xfrm>
            <a:off x="15207335" y="7915231"/>
            <a:ext cx="3709824" cy="1120275"/>
          </a:xfrm>
          <a:prstGeom prst="wedgeRoundRectCallout">
            <a:avLst>
              <a:gd name="adj1" fmla="val -34614"/>
              <a:gd name="adj2" fmla="val 96643"/>
              <a:gd name="adj3" fmla="val 16667"/>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2"/>
                </a:solidFill>
              </a:rPr>
              <a:t>Revising Periodic Depreciation</a:t>
            </a:r>
            <a:endParaRPr lang="en-US" dirty="0">
              <a:solidFill>
                <a:schemeClr val="tx2"/>
              </a:solidFill>
            </a:endParaRPr>
          </a:p>
        </p:txBody>
      </p:sp>
      <p:sp>
        <p:nvSpPr>
          <p:cNvPr id="31" name="Footer Placeholder 30">
            <a:extLst>
              <a:ext uri="{FF2B5EF4-FFF2-40B4-BE49-F238E27FC236}">
                <a16:creationId xmlns:a16="http://schemas.microsoft.com/office/drawing/2014/main" id="{F536E1A3-D94A-4287-9280-A38BF199496E}"/>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32" name="Slide Number Placeholder 31">
            <a:extLst>
              <a:ext uri="{FF2B5EF4-FFF2-40B4-BE49-F238E27FC236}">
                <a16:creationId xmlns:a16="http://schemas.microsoft.com/office/drawing/2014/main" id="{DA6A4F23-8D13-452E-81C8-10C301F3D10D}"/>
              </a:ext>
            </a:extLst>
          </p:cNvPr>
          <p:cNvSpPr>
            <a:spLocks noGrp="1"/>
          </p:cNvSpPr>
          <p:nvPr>
            <p:ph type="sldNum" sz="quarter" idx="12"/>
          </p:nvPr>
        </p:nvSpPr>
        <p:spPr/>
        <p:txBody>
          <a:bodyPr/>
          <a:lstStyle/>
          <a:p>
            <a:fld id="{EBE3AD81-3AD4-9C46-856E-C08CF1183C60}" type="slidenum">
              <a:rPr lang="en-US" smtClean="0"/>
              <a:pPr/>
              <a:t>32</a:t>
            </a:fld>
            <a:endParaRPr lang="en-US" dirty="0"/>
          </a:p>
        </p:txBody>
      </p:sp>
    </p:spTree>
    <p:extLst>
      <p:ext uri="{BB962C8B-B14F-4D97-AF65-F5344CB8AC3E}">
        <p14:creationId xmlns:p14="http://schemas.microsoft.com/office/powerpoint/2010/main" val="4242303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A189-FCBC-45FF-B96A-86269BCBA749}"/>
              </a:ext>
            </a:extLst>
          </p:cNvPr>
          <p:cNvSpPr>
            <a:spLocks noGrp="1"/>
          </p:cNvSpPr>
          <p:nvPr>
            <p:ph type="title"/>
          </p:nvPr>
        </p:nvSpPr>
        <p:spPr/>
        <p:txBody>
          <a:bodyPr/>
          <a:lstStyle/>
          <a:p>
            <a:r>
              <a:rPr lang="en-US" dirty="0"/>
              <a:t>Revising Periodic Depreciation (cont’d)</a:t>
            </a:r>
          </a:p>
        </p:txBody>
      </p:sp>
      <p:sp>
        <p:nvSpPr>
          <p:cNvPr id="3" name="Content Placeholder 2">
            <a:extLst>
              <a:ext uri="{FF2B5EF4-FFF2-40B4-BE49-F238E27FC236}">
                <a16:creationId xmlns:a16="http://schemas.microsoft.com/office/drawing/2014/main" id="{517E3028-5B89-4253-86D3-9EE38C0CE82D}"/>
              </a:ext>
            </a:extLst>
          </p:cNvPr>
          <p:cNvSpPr>
            <a:spLocks noGrp="1"/>
          </p:cNvSpPr>
          <p:nvPr>
            <p:ph sz="quarter" idx="13"/>
          </p:nvPr>
        </p:nvSpPr>
        <p:spPr/>
        <p:txBody>
          <a:bodyPr/>
          <a:lstStyle/>
          <a:p>
            <a:r>
              <a:rPr lang="en-US" dirty="0"/>
              <a:t>Example: Barb’s Florists decides on January 1, 2023, to extend the useful life of the truck by one year (a total life of six years) and increase its residual value to €2,200. The company has used the straight-line method to depreciate the asset to date. </a:t>
            </a:r>
          </a:p>
          <a:p>
            <a:r>
              <a:rPr lang="en-US" dirty="0"/>
              <a:t>Depreciation for the first 3 years is as follows</a:t>
            </a:r>
          </a:p>
        </p:txBody>
      </p:sp>
      <p:pic>
        <p:nvPicPr>
          <p:cNvPr id="12" name="Picture 11">
            <a:extLst>
              <a:ext uri="{FF2B5EF4-FFF2-40B4-BE49-F238E27FC236}">
                <a16:creationId xmlns:a16="http://schemas.microsoft.com/office/drawing/2014/main" id="{13F313BC-6A66-4FD9-A71B-A265A0A76E48}"/>
              </a:ext>
            </a:extLst>
          </p:cNvPr>
          <p:cNvPicPr>
            <a:picLocks noChangeAspect="1"/>
          </p:cNvPicPr>
          <p:nvPr/>
        </p:nvPicPr>
        <p:blipFill>
          <a:blip r:embed="rId2"/>
          <a:stretch>
            <a:fillRect/>
          </a:stretch>
        </p:blipFill>
        <p:spPr>
          <a:xfrm>
            <a:off x="2931111" y="6771717"/>
            <a:ext cx="19009279" cy="5455451"/>
          </a:xfrm>
          <a:prstGeom prst="rect">
            <a:avLst/>
          </a:prstGeom>
        </p:spPr>
      </p:pic>
      <p:sp>
        <p:nvSpPr>
          <p:cNvPr id="13" name="Footer Placeholder 12">
            <a:extLst>
              <a:ext uri="{FF2B5EF4-FFF2-40B4-BE49-F238E27FC236}">
                <a16:creationId xmlns:a16="http://schemas.microsoft.com/office/drawing/2014/main" id="{C695156E-9FE8-4DBD-8415-32CB5E6C92C0}"/>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14" name="Slide Number Placeholder 13">
            <a:extLst>
              <a:ext uri="{FF2B5EF4-FFF2-40B4-BE49-F238E27FC236}">
                <a16:creationId xmlns:a16="http://schemas.microsoft.com/office/drawing/2014/main" id="{A2FB225B-90D5-4065-9082-AFA58151657F}"/>
              </a:ext>
            </a:extLst>
          </p:cNvPr>
          <p:cNvSpPr>
            <a:spLocks noGrp="1"/>
          </p:cNvSpPr>
          <p:nvPr>
            <p:ph type="sldNum" sz="quarter" idx="12"/>
          </p:nvPr>
        </p:nvSpPr>
        <p:spPr/>
        <p:txBody>
          <a:bodyPr/>
          <a:lstStyle/>
          <a:p>
            <a:fld id="{EBE3AD81-3AD4-9C46-856E-C08CF1183C60}" type="slidenum">
              <a:rPr lang="en-US" smtClean="0"/>
              <a:pPr/>
              <a:t>33</a:t>
            </a:fld>
            <a:endParaRPr lang="en-US" dirty="0"/>
          </a:p>
        </p:txBody>
      </p:sp>
    </p:spTree>
    <p:extLst>
      <p:ext uri="{BB962C8B-B14F-4D97-AF65-F5344CB8AC3E}">
        <p14:creationId xmlns:p14="http://schemas.microsoft.com/office/powerpoint/2010/main" val="1158768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C191B-D7D6-4DBE-AC55-A875847B7BD6}"/>
              </a:ext>
            </a:extLst>
          </p:cNvPr>
          <p:cNvSpPr>
            <a:spLocks noGrp="1"/>
          </p:cNvSpPr>
          <p:nvPr>
            <p:ph type="title"/>
          </p:nvPr>
        </p:nvSpPr>
        <p:spPr/>
        <p:txBody>
          <a:bodyPr/>
          <a:lstStyle/>
          <a:p>
            <a:r>
              <a:rPr lang="en-US" dirty="0"/>
              <a:t>Revising Periodic Depreciation (cont’d)</a:t>
            </a:r>
          </a:p>
        </p:txBody>
      </p:sp>
      <p:sp>
        <p:nvSpPr>
          <p:cNvPr id="3" name="Content Placeholder 2">
            <a:extLst>
              <a:ext uri="{FF2B5EF4-FFF2-40B4-BE49-F238E27FC236}">
                <a16:creationId xmlns:a16="http://schemas.microsoft.com/office/drawing/2014/main" id="{63DDDEA6-CFA2-4C3B-8A39-EFE5C54F10A8}"/>
              </a:ext>
            </a:extLst>
          </p:cNvPr>
          <p:cNvSpPr>
            <a:spLocks noGrp="1"/>
          </p:cNvSpPr>
          <p:nvPr>
            <p:ph sz="quarter" idx="13"/>
          </p:nvPr>
        </p:nvSpPr>
        <p:spPr/>
        <p:txBody>
          <a:bodyPr/>
          <a:lstStyle/>
          <a:p>
            <a:r>
              <a:rPr lang="en-US" altLang="en-US" sz="6000" dirty="0"/>
              <a:t>Calculation of depreciation expense for 2023, year 4</a:t>
            </a:r>
          </a:p>
          <a:p>
            <a:endParaRPr lang="en-US" sz="6000" dirty="0"/>
          </a:p>
          <a:p>
            <a:endParaRPr lang="en-US" dirty="0"/>
          </a:p>
        </p:txBody>
      </p:sp>
      <p:pic>
        <p:nvPicPr>
          <p:cNvPr id="9" name="Picture 8">
            <a:extLst>
              <a:ext uri="{FF2B5EF4-FFF2-40B4-BE49-F238E27FC236}">
                <a16:creationId xmlns:a16="http://schemas.microsoft.com/office/drawing/2014/main" id="{CA6D8CFF-7185-4749-A92B-3F3626770B70}"/>
              </a:ext>
            </a:extLst>
          </p:cNvPr>
          <p:cNvPicPr>
            <a:picLocks noChangeAspect="1"/>
          </p:cNvPicPr>
          <p:nvPr/>
        </p:nvPicPr>
        <p:blipFill>
          <a:blip r:embed="rId2"/>
          <a:stretch>
            <a:fillRect/>
          </a:stretch>
        </p:blipFill>
        <p:spPr>
          <a:xfrm>
            <a:off x="990600" y="3648492"/>
            <a:ext cx="22396450" cy="4848086"/>
          </a:xfrm>
          <a:prstGeom prst="rect">
            <a:avLst/>
          </a:prstGeom>
        </p:spPr>
      </p:pic>
      <p:sp>
        <p:nvSpPr>
          <p:cNvPr id="10" name="Footer Placeholder 9">
            <a:extLst>
              <a:ext uri="{FF2B5EF4-FFF2-40B4-BE49-F238E27FC236}">
                <a16:creationId xmlns:a16="http://schemas.microsoft.com/office/drawing/2014/main" id="{50A417BA-20D0-46B4-956F-B4C51C0F5C74}"/>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11" name="Slide Number Placeholder 10">
            <a:extLst>
              <a:ext uri="{FF2B5EF4-FFF2-40B4-BE49-F238E27FC236}">
                <a16:creationId xmlns:a16="http://schemas.microsoft.com/office/drawing/2014/main" id="{8BA1B90E-87BD-4A63-9E0F-735FA3455D02}"/>
              </a:ext>
            </a:extLst>
          </p:cNvPr>
          <p:cNvSpPr>
            <a:spLocks noGrp="1"/>
          </p:cNvSpPr>
          <p:nvPr>
            <p:ph type="sldNum" sz="quarter" idx="12"/>
          </p:nvPr>
        </p:nvSpPr>
        <p:spPr/>
        <p:txBody>
          <a:bodyPr/>
          <a:lstStyle/>
          <a:p>
            <a:fld id="{EBE3AD81-3AD4-9C46-856E-C08CF1183C60}" type="slidenum">
              <a:rPr lang="en-US" smtClean="0"/>
              <a:pPr/>
              <a:t>34</a:t>
            </a:fld>
            <a:endParaRPr lang="en-US" dirty="0"/>
          </a:p>
        </p:txBody>
      </p:sp>
    </p:spTree>
    <p:extLst>
      <p:ext uri="{BB962C8B-B14F-4D97-AF65-F5344CB8AC3E}">
        <p14:creationId xmlns:p14="http://schemas.microsoft.com/office/powerpoint/2010/main" val="1963030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2327-468B-4B86-821B-DCA5CD6E22F1}"/>
              </a:ext>
            </a:extLst>
          </p:cNvPr>
          <p:cNvSpPr>
            <a:spLocks noGrp="1"/>
          </p:cNvSpPr>
          <p:nvPr>
            <p:ph type="title"/>
          </p:nvPr>
        </p:nvSpPr>
        <p:spPr/>
        <p:txBody>
          <a:bodyPr/>
          <a:lstStyle/>
          <a:p>
            <a:r>
              <a:rPr lang="en-US" dirty="0"/>
              <a:t>Revising Periodic Depreciation </a:t>
            </a:r>
            <a:r>
              <a:rPr lang="en-US" altLang="zh-CN" dirty="0"/>
              <a:t>- Exercise</a:t>
            </a:r>
            <a:endParaRPr lang="en-US" dirty="0"/>
          </a:p>
        </p:txBody>
      </p:sp>
      <p:sp>
        <p:nvSpPr>
          <p:cNvPr id="3" name="Content Placeholder 2">
            <a:extLst>
              <a:ext uri="{FF2B5EF4-FFF2-40B4-BE49-F238E27FC236}">
                <a16:creationId xmlns:a16="http://schemas.microsoft.com/office/drawing/2014/main" id="{BACB848B-3497-4376-B643-9EB5D59C31E1}"/>
              </a:ext>
            </a:extLst>
          </p:cNvPr>
          <p:cNvSpPr>
            <a:spLocks noGrp="1"/>
          </p:cNvSpPr>
          <p:nvPr>
            <p:ph sz="quarter" idx="13"/>
          </p:nvPr>
        </p:nvSpPr>
        <p:spPr/>
        <p:txBody>
          <a:bodyPr>
            <a:normAutofit/>
          </a:bodyPr>
          <a:lstStyle/>
          <a:p>
            <a:r>
              <a:rPr lang="en-US" sz="4400" dirty="0"/>
              <a:t>Chambers Corporation purchased a piece of equipment for £36,000. It estimated a 6-year life and £6,000 salvage value. Thus, straight-line depreciation was £5,000 per year [(£36,000 − £6,000) ÷ 6]. At the end of year three (before the depreciation adjustment), it estimated the new total life to be 10 years and the new salvage value to be £2,000. Compute the revised depreciation</a:t>
            </a:r>
          </a:p>
          <a:p>
            <a:r>
              <a:rPr lang="en-US" altLang="zh-CN" sz="4400" dirty="0"/>
              <a:t>Solution</a:t>
            </a:r>
            <a:endParaRPr lang="en-US" sz="4400" dirty="0"/>
          </a:p>
        </p:txBody>
      </p:sp>
      <p:pic>
        <p:nvPicPr>
          <p:cNvPr id="5" name="Picture 4">
            <a:extLst>
              <a:ext uri="{FF2B5EF4-FFF2-40B4-BE49-F238E27FC236}">
                <a16:creationId xmlns:a16="http://schemas.microsoft.com/office/drawing/2014/main" id="{A7E347E6-85EE-41D7-8E26-AFFD0D7EC749}"/>
              </a:ext>
            </a:extLst>
          </p:cNvPr>
          <p:cNvPicPr>
            <a:picLocks noChangeAspect="1"/>
          </p:cNvPicPr>
          <p:nvPr/>
        </p:nvPicPr>
        <p:blipFill rotWithShape="1">
          <a:blip r:embed="rId2"/>
          <a:srcRect t="39270"/>
          <a:stretch/>
        </p:blipFill>
        <p:spPr>
          <a:xfrm>
            <a:off x="2825263" y="6361996"/>
            <a:ext cx="19348936" cy="6271980"/>
          </a:xfrm>
          <a:prstGeom prst="rect">
            <a:avLst/>
          </a:prstGeom>
        </p:spPr>
      </p:pic>
      <p:sp>
        <p:nvSpPr>
          <p:cNvPr id="6" name="Rectangle 5">
            <a:extLst>
              <a:ext uri="{FF2B5EF4-FFF2-40B4-BE49-F238E27FC236}">
                <a16:creationId xmlns:a16="http://schemas.microsoft.com/office/drawing/2014/main" id="{4550CF2D-4634-4C24-A708-B39152B9AC14}"/>
              </a:ext>
            </a:extLst>
          </p:cNvPr>
          <p:cNvSpPr/>
          <p:nvPr/>
        </p:nvSpPr>
        <p:spPr>
          <a:xfrm>
            <a:off x="9507415" y="6588369"/>
            <a:ext cx="7397262" cy="597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07B091-1FD5-41FB-9D10-2EEF58C32298}"/>
              </a:ext>
            </a:extLst>
          </p:cNvPr>
          <p:cNvSpPr/>
          <p:nvPr/>
        </p:nvSpPr>
        <p:spPr>
          <a:xfrm>
            <a:off x="11342078" y="7186246"/>
            <a:ext cx="4788876" cy="597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DCD0320-BDF3-4D0E-8AB4-DF7599C43DD5}"/>
              </a:ext>
            </a:extLst>
          </p:cNvPr>
          <p:cNvSpPr/>
          <p:nvPr/>
        </p:nvSpPr>
        <p:spPr>
          <a:xfrm>
            <a:off x="5902571" y="7784123"/>
            <a:ext cx="6286254" cy="597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6D04CDB-25A5-4E48-B9AE-4DEC05ACCB90}"/>
              </a:ext>
            </a:extLst>
          </p:cNvPr>
          <p:cNvSpPr/>
          <p:nvPr/>
        </p:nvSpPr>
        <p:spPr>
          <a:xfrm>
            <a:off x="15195794" y="8746882"/>
            <a:ext cx="3197714" cy="1113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CC31A-AA0B-44BD-B984-FB5B59D09228}"/>
              </a:ext>
            </a:extLst>
          </p:cNvPr>
          <p:cNvSpPr/>
          <p:nvPr/>
        </p:nvSpPr>
        <p:spPr>
          <a:xfrm>
            <a:off x="15195794" y="10104171"/>
            <a:ext cx="3197714" cy="563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AFFB36B-20AA-48AC-BB5E-C30B1C8A6A92}"/>
              </a:ext>
            </a:extLst>
          </p:cNvPr>
          <p:cNvSpPr/>
          <p:nvPr/>
        </p:nvSpPr>
        <p:spPr>
          <a:xfrm>
            <a:off x="15195794" y="10911597"/>
            <a:ext cx="3197714" cy="563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5F9C5C-D199-429E-9F6A-7B6D813D8B15}"/>
              </a:ext>
            </a:extLst>
          </p:cNvPr>
          <p:cNvSpPr/>
          <p:nvPr/>
        </p:nvSpPr>
        <p:spPr>
          <a:xfrm>
            <a:off x="15195794" y="11767725"/>
            <a:ext cx="3197714" cy="477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12">
            <a:extLst>
              <a:ext uri="{FF2B5EF4-FFF2-40B4-BE49-F238E27FC236}">
                <a16:creationId xmlns:a16="http://schemas.microsoft.com/office/drawing/2014/main" id="{15702ABF-2683-4FC1-BF91-B4B11ECCCB3D}"/>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14" name="Slide Number Placeholder 13">
            <a:extLst>
              <a:ext uri="{FF2B5EF4-FFF2-40B4-BE49-F238E27FC236}">
                <a16:creationId xmlns:a16="http://schemas.microsoft.com/office/drawing/2014/main" id="{73F7856F-5BA5-4BCF-A1AB-F2B2C706AF80}"/>
              </a:ext>
            </a:extLst>
          </p:cNvPr>
          <p:cNvSpPr>
            <a:spLocks noGrp="1"/>
          </p:cNvSpPr>
          <p:nvPr>
            <p:ph type="sldNum" sz="quarter" idx="12"/>
          </p:nvPr>
        </p:nvSpPr>
        <p:spPr/>
        <p:txBody>
          <a:bodyPr/>
          <a:lstStyle/>
          <a:p>
            <a:fld id="{EBE3AD81-3AD4-9C46-856E-C08CF1183C60}" type="slidenum">
              <a:rPr lang="en-US" smtClean="0"/>
              <a:pPr/>
              <a:t>35</a:t>
            </a:fld>
            <a:endParaRPr lang="en-US" dirty="0"/>
          </a:p>
        </p:txBody>
      </p:sp>
    </p:spTree>
    <p:extLst>
      <p:ext uri="{BB962C8B-B14F-4D97-AF65-F5344CB8AC3E}">
        <p14:creationId xmlns:p14="http://schemas.microsoft.com/office/powerpoint/2010/main" val="877966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561B-76BA-4C38-A50E-F77FD014F01B}"/>
              </a:ext>
            </a:extLst>
          </p:cNvPr>
          <p:cNvSpPr>
            <a:spLocks noGrp="1"/>
          </p:cNvSpPr>
          <p:nvPr>
            <p:ph type="title"/>
          </p:nvPr>
        </p:nvSpPr>
        <p:spPr/>
        <p:txBody>
          <a:bodyPr/>
          <a:lstStyle/>
          <a:p>
            <a:r>
              <a:rPr lang="en-US" dirty="0"/>
              <a:t>Plant Asset Disposals</a:t>
            </a:r>
          </a:p>
        </p:txBody>
      </p:sp>
      <p:sp>
        <p:nvSpPr>
          <p:cNvPr id="3" name="Content Placeholder 2">
            <a:extLst>
              <a:ext uri="{FF2B5EF4-FFF2-40B4-BE49-F238E27FC236}">
                <a16:creationId xmlns:a16="http://schemas.microsoft.com/office/drawing/2014/main" id="{91F3466C-2ADE-4DFE-A1D2-26AA0A9F7C04}"/>
              </a:ext>
            </a:extLst>
          </p:cNvPr>
          <p:cNvSpPr>
            <a:spLocks noGrp="1"/>
          </p:cNvSpPr>
          <p:nvPr>
            <p:ph sz="quarter" idx="13"/>
          </p:nvPr>
        </p:nvSpPr>
        <p:spPr>
          <a:xfrm>
            <a:off x="990600" y="2330379"/>
            <a:ext cx="22301200" cy="11153392"/>
          </a:xfrm>
        </p:spPr>
        <p:txBody>
          <a:bodyPr/>
          <a:lstStyle/>
          <a:p>
            <a:r>
              <a:rPr lang="en-US" dirty="0"/>
              <a:t>Companies dispose of plant assets in three ways</a:t>
            </a:r>
          </a:p>
          <a:p>
            <a:pPr lvl="1"/>
            <a:r>
              <a:rPr lang="en-US" b="1" dirty="0"/>
              <a:t>Retirement</a:t>
            </a:r>
            <a:r>
              <a:rPr lang="en-US" dirty="0"/>
              <a:t>: Equipment is scrapped or discarded</a:t>
            </a:r>
          </a:p>
          <a:p>
            <a:pPr lvl="1"/>
            <a:r>
              <a:rPr lang="en-US" b="1" dirty="0"/>
              <a:t>Sale</a:t>
            </a:r>
            <a:r>
              <a:rPr lang="en-US" dirty="0"/>
              <a:t>: Equipment is sold to another party</a:t>
            </a:r>
          </a:p>
          <a:p>
            <a:pPr lvl="1"/>
            <a:r>
              <a:rPr lang="en-US" b="1" dirty="0"/>
              <a:t>Exchange</a:t>
            </a:r>
            <a:r>
              <a:rPr lang="en-US" dirty="0"/>
              <a:t>: Equipment is traded for new equipment (</a:t>
            </a:r>
            <a:r>
              <a:rPr lang="en-US" i="1" dirty="0">
                <a:solidFill>
                  <a:schemeClr val="accent2"/>
                </a:solidFill>
              </a:rPr>
              <a:t>not required in Ch9</a:t>
            </a:r>
            <a:r>
              <a:rPr lang="en-US" dirty="0"/>
              <a:t>)</a:t>
            </a:r>
          </a:p>
          <a:p>
            <a:endParaRPr lang="en-US" dirty="0"/>
          </a:p>
          <a:p>
            <a:endParaRPr lang="en-US" dirty="0"/>
          </a:p>
          <a:p>
            <a:endParaRPr lang="en-US" dirty="0"/>
          </a:p>
          <a:p>
            <a:endParaRPr lang="en-US" dirty="0"/>
          </a:p>
          <a:p>
            <a:r>
              <a:rPr lang="en-US" dirty="0"/>
              <a:t>Eliminate asset by </a:t>
            </a:r>
          </a:p>
          <a:p>
            <a:pPr lvl="1"/>
            <a:r>
              <a:rPr lang="en-US" dirty="0"/>
              <a:t>(1) debiting </a:t>
            </a:r>
            <a:r>
              <a:rPr lang="en-US" b="1" dirty="0"/>
              <a:t>Accumulated Depreciation</a:t>
            </a:r>
            <a:r>
              <a:rPr lang="en-US" dirty="0"/>
              <a:t>, and </a:t>
            </a:r>
          </a:p>
          <a:p>
            <a:pPr lvl="1"/>
            <a:r>
              <a:rPr lang="en-US" dirty="0"/>
              <a:t>(2) crediting the </a:t>
            </a:r>
            <a:r>
              <a:rPr lang="en-US" b="1" dirty="0"/>
              <a:t>asset</a:t>
            </a:r>
            <a:r>
              <a:rPr lang="en-US" dirty="0"/>
              <a:t> </a:t>
            </a:r>
            <a:r>
              <a:rPr lang="en-US" b="1" dirty="0"/>
              <a:t>account</a:t>
            </a:r>
            <a:endParaRPr lang="en-US" dirty="0"/>
          </a:p>
          <a:p>
            <a:endParaRPr lang="en-US" dirty="0"/>
          </a:p>
        </p:txBody>
      </p:sp>
      <p:pic>
        <p:nvPicPr>
          <p:cNvPr id="5" name="Picture 4">
            <a:extLst>
              <a:ext uri="{FF2B5EF4-FFF2-40B4-BE49-F238E27FC236}">
                <a16:creationId xmlns:a16="http://schemas.microsoft.com/office/drawing/2014/main" id="{C83CC685-5E90-4C83-ACE4-7148BD6EF89B}"/>
              </a:ext>
            </a:extLst>
          </p:cNvPr>
          <p:cNvPicPr>
            <a:picLocks noChangeAspect="1"/>
          </p:cNvPicPr>
          <p:nvPr/>
        </p:nvPicPr>
        <p:blipFill>
          <a:blip r:embed="rId2"/>
          <a:stretch>
            <a:fillRect/>
          </a:stretch>
        </p:blipFill>
        <p:spPr>
          <a:xfrm>
            <a:off x="1641975" y="5878286"/>
            <a:ext cx="21745075" cy="3796772"/>
          </a:xfrm>
          <a:prstGeom prst="rect">
            <a:avLst/>
          </a:prstGeom>
        </p:spPr>
      </p:pic>
      <p:sp>
        <p:nvSpPr>
          <p:cNvPr id="6" name="Footer Placeholder 5">
            <a:extLst>
              <a:ext uri="{FF2B5EF4-FFF2-40B4-BE49-F238E27FC236}">
                <a16:creationId xmlns:a16="http://schemas.microsoft.com/office/drawing/2014/main" id="{3F63C824-ABEE-4D2C-A62F-AA6093BB2081}"/>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7" name="Slide Number Placeholder 6">
            <a:extLst>
              <a:ext uri="{FF2B5EF4-FFF2-40B4-BE49-F238E27FC236}">
                <a16:creationId xmlns:a16="http://schemas.microsoft.com/office/drawing/2014/main" id="{4CCE70A6-A733-49E1-8F22-A98A7C85A3E6}"/>
              </a:ext>
            </a:extLst>
          </p:cNvPr>
          <p:cNvSpPr>
            <a:spLocks noGrp="1"/>
          </p:cNvSpPr>
          <p:nvPr>
            <p:ph type="sldNum" sz="quarter" idx="12"/>
          </p:nvPr>
        </p:nvSpPr>
        <p:spPr/>
        <p:txBody>
          <a:bodyPr/>
          <a:lstStyle/>
          <a:p>
            <a:fld id="{EBE3AD81-3AD4-9C46-856E-C08CF1183C60}" type="slidenum">
              <a:rPr lang="en-US" smtClean="0"/>
              <a:pPr/>
              <a:t>36</a:t>
            </a:fld>
            <a:endParaRPr lang="en-US" dirty="0"/>
          </a:p>
        </p:txBody>
      </p:sp>
    </p:spTree>
    <p:extLst>
      <p:ext uri="{BB962C8B-B14F-4D97-AF65-F5344CB8AC3E}">
        <p14:creationId xmlns:p14="http://schemas.microsoft.com/office/powerpoint/2010/main" val="3530641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80DB6-5280-4386-945B-E5F57FA59D84}"/>
              </a:ext>
            </a:extLst>
          </p:cNvPr>
          <p:cNvSpPr>
            <a:spLocks noGrp="1"/>
          </p:cNvSpPr>
          <p:nvPr>
            <p:ph type="title"/>
          </p:nvPr>
        </p:nvSpPr>
        <p:spPr/>
        <p:txBody>
          <a:bodyPr/>
          <a:lstStyle/>
          <a:p>
            <a:r>
              <a:rPr lang="en-US" dirty="0"/>
              <a:t>Retirement of Plant Assets </a:t>
            </a:r>
          </a:p>
        </p:txBody>
      </p:sp>
      <p:sp>
        <p:nvSpPr>
          <p:cNvPr id="3" name="Content Placeholder 2">
            <a:extLst>
              <a:ext uri="{FF2B5EF4-FFF2-40B4-BE49-F238E27FC236}">
                <a16:creationId xmlns:a16="http://schemas.microsoft.com/office/drawing/2014/main" id="{C2AB34E6-33AD-4AC7-BCD1-B2E213ADC8CB}"/>
              </a:ext>
            </a:extLst>
          </p:cNvPr>
          <p:cNvSpPr>
            <a:spLocks noGrp="1"/>
          </p:cNvSpPr>
          <p:nvPr>
            <p:ph sz="quarter" idx="13"/>
          </p:nvPr>
        </p:nvSpPr>
        <p:spPr/>
        <p:txBody>
          <a:bodyPr/>
          <a:lstStyle/>
          <a:p>
            <a:r>
              <a:rPr lang="en-US" dirty="0"/>
              <a:t>Recording the retirement of a plant asset</a:t>
            </a:r>
          </a:p>
          <a:p>
            <a:pPr lvl="1"/>
            <a:r>
              <a:rPr lang="en-US" dirty="0"/>
              <a:t>No cash is received </a:t>
            </a:r>
          </a:p>
          <a:p>
            <a:pPr lvl="1"/>
            <a:r>
              <a:rPr lang="en-US" b="1" dirty="0"/>
              <a:t>Decrease (debit) Accumulated Depreciation </a:t>
            </a:r>
            <a:r>
              <a:rPr lang="en-US" dirty="0"/>
              <a:t>for full amount of depreciation taken over life of asset</a:t>
            </a:r>
          </a:p>
          <a:p>
            <a:pPr lvl="1"/>
            <a:r>
              <a:rPr lang="en-US" b="1" dirty="0"/>
              <a:t>Decrease (credit) asset account </a:t>
            </a:r>
            <a:r>
              <a:rPr lang="en-US" dirty="0"/>
              <a:t>for original cost of asset</a:t>
            </a:r>
          </a:p>
          <a:p>
            <a:r>
              <a:rPr lang="en-US" sz="5400" dirty="0"/>
              <a:t>(Case 1: zero book value) Hobart Publishing retires its computer printers, which cost €32,000. The accumulated depreciation on these printers is €32,000. The equipment, therefore, is fully depreciated</a:t>
            </a:r>
            <a:endParaRPr lang="en-US" b="1" dirty="0"/>
          </a:p>
        </p:txBody>
      </p:sp>
      <p:pic>
        <p:nvPicPr>
          <p:cNvPr id="5" name="Picture 4">
            <a:extLst>
              <a:ext uri="{FF2B5EF4-FFF2-40B4-BE49-F238E27FC236}">
                <a16:creationId xmlns:a16="http://schemas.microsoft.com/office/drawing/2014/main" id="{92E4E385-CC82-432A-8C52-E5E6E72B6B5D}"/>
              </a:ext>
            </a:extLst>
          </p:cNvPr>
          <p:cNvPicPr>
            <a:picLocks noChangeAspect="1"/>
          </p:cNvPicPr>
          <p:nvPr/>
        </p:nvPicPr>
        <p:blipFill>
          <a:blip r:embed="rId2">
            <a:duotone>
              <a:prstClr val="black"/>
              <a:schemeClr val="accent4">
                <a:tint val="45000"/>
                <a:satMod val="400000"/>
              </a:schemeClr>
            </a:duotone>
          </a:blip>
          <a:stretch>
            <a:fillRect/>
          </a:stretch>
        </p:blipFill>
        <p:spPr>
          <a:xfrm>
            <a:off x="1855957" y="9378073"/>
            <a:ext cx="21062099" cy="2188974"/>
          </a:xfrm>
          <a:prstGeom prst="rect">
            <a:avLst/>
          </a:prstGeom>
        </p:spPr>
      </p:pic>
      <p:sp>
        <p:nvSpPr>
          <p:cNvPr id="6" name="Footer Placeholder 5">
            <a:extLst>
              <a:ext uri="{FF2B5EF4-FFF2-40B4-BE49-F238E27FC236}">
                <a16:creationId xmlns:a16="http://schemas.microsoft.com/office/drawing/2014/main" id="{AA2410AA-C173-4081-80D4-937AF7B8BF39}"/>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7" name="Slide Number Placeholder 6">
            <a:extLst>
              <a:ext uri="{FF2B5EF4-FFF2-40B4-BE49-F238E27FC236}">
                <a16:creationId xmlns:a16="http://schemas.microsoft.com/office/drawing/2014/main" id="{A6645D5F-2A14-4EDC-A1AF-53AD294F7BC4}"/>
              </a:ext>
            </a:extLst>
          </p:cNvPr>
          <p:cNvSpPr>
            <a:spLocks noGrp="1"/>
          </p:cNvSpPr>
          <p:nvPr>
            <p:ph type="sldNum" sz="quarter" idx="12"/>
          </p:nvPr>
        </p:nvSpPr>
        <p:spPr/>
        <p:txBody>
          <a:bodyPr/>
          <a:lstStyle/>
          <a:p>
            <a:fld id="{EBE3AD81-3AD4-9C46-856E-C08CF1183C60}" type="slidenum">
              <a:rPr lang="en-US" smtClean="0"/>
              <a:pPr/>
              <a:t>37</a:t>
            </a:fld>
            <a:endParaRPr lang="en-US" dirty="0"/>
          </a:p>
        </p:txBody>
      </p:sp>
    </p:spTree>
    <p:extLst>
      <p:ext uri="{BB962C8B-B14F-4D97-AF65-F5344CB8AC3E}">
        <p14:creationId xmlns:p14="http://schemas.microsoft.com/office/powerpoint/2010/main" val="3930683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80DB6-5280-4386-945B-E5F57FA59D84}"/>
              </a:ext>
            </a:extLst>
          </p:cNvPr>
          <p:cNvSpPr>
            <a:spLocks noGrp="1"/>
          </p:cNvSpPr>
          <p:nvPr>
            <p:ph type="title"/>
          </p:nvPr>
        </p:nvSpPr>
        <p:spPr/>
        <p:txBody>
          <a:bodyPr/>
          <a:lstStyle/>
          <a:p>
            <a:r>
              <a:rPr lang="en-US" dirty="0"/>
              <a:t>Retirement of Plant Assets (cont’d)</a:t>
            </a:r>
          </a:p>
        </p:txBody>
      </p:sp>
      <p:sp>
        <p:nvSpPr>
          <p:cNvPr id="3" name="Content Placeholder 2">
            <a:extLst>
              <a:ext uri="{FF2B5EF4-FFF2-40B4-BE49-F238E27FC236}">
                <a16:creationId xmlns:a16="http://schemas.microsoft.com/office/drawing/2014/main" id="{C2AB34E6-33AD-4AC7-BCD1-B2E213ADC8CB}"/>
              </a:ext>
            </a:extLst>
          </p:cNvPr>
          <p:cNvSpPr>
            <a:spLocks noGrp="1"/>
          </p:cNvSpPr>
          <p:nvPr>
            <p:ph sz="quarter" idx="13"/>
          </p:nvPr>
        </p:nvSpPr>
        <p:spPr/>
        <p:txBody>
          <a:bodyPr/>
          <a:lstStyle/>
          <a:p>
            <a:r>
              <a:rPr lang="en-US" sz="5400" dirty="0"/>
              <a:t>(Case 2: positive book value) Sunset Company discards delivery equipment that cost €18,000 and has accumulated depreciation of €14,000</a:t>
            </a:r>
          </a:p>
          <a:p>
            <a:r>
              <a:rPr lang="en-US" sz="5400" dirty="0"/>
              <a:t>If a company retires a plant asset before it is fully depreciated, and no cash is received for scrap or residual value, a loss on disposal occurs</a:t>
            </a:r>
          </a:p>
          <a:p>
            <a:endParaRPr lang="en-US" b="1" dirty="0"/>
          </a:p>
        </p:txBody>
      </p:sp>
      <p:pic>
        <p:nvPicPr>
          <p:cNvPr id="6" name="Picture 5">
            <a:extLst>
              <a:ext uri="{FF2B5EF4-FFF2-40B4-BE49-F238E27FC236}">
                <a16:creationId xmlns:a16="http://schemas.microsoft.com/office/drawing/2014/main" id="{DFB18D68-5926-4E8E-963C-2E168CAADB2E}"/>
              </a:ext>
            </a:extLst>
          </p:cNvPr>
          <p:cNvPicPr>
            <a:picLocks noChangeAspect="1"/>
          </p:cNvPicPr>
          <p:nvPr/>
        </p:nvPicPr>
        <p:blipFill>
          <a:blip r:embed="rId2">
            <a:duotone>
              <a:prstClr val="black"/>
              <a:schemeClr val="accent4">
                <a:tint val="45000"/>
                <a:satMod val="400000"/>
              </a:schemeClr>
            </a:duotone>
          </a:blip>
          <a:stretch>
            <a:fillRect/>
          </a:stretch>
        </p:blipFill>
        <p:spPr>
          <a:xfrm>
            <a:off x="1374431" y="6724689"/>
            <a:ext cx="21533538" cy="3029999"/>
          </a:xfrm>
          <a:prstGeom prst="rect">
            <a:avLst/>
          </a:prstGeom>
        </p:spPr>
      </p:pic>
      <p:sp>
        <p:nvSpPr>
          <p:cNvPr id="8" name="Speech Bubble: Rectangle with Corners Rounded 7">
            <a:extLst>
              <a:ext uri="{FF2B5EF4-FFF2-40B4-BE49-F238E27FC236}">
                <a16:creationId xmlns:a16="http://schemas.microsoft.com/office/drawing/2014/main" id="{E3B5C6E1-0069-4D03-9148-EC3410F0E66E}"/>
              </a:ext>
            </a:extLst>
          </p:cNvPr>
          <p:cNvSpPr/>
          <p:nvPr/>
        </p:nvSpPr>
        <p:spPr>
          <a:xfrm>
            <a:off x="9187544" y="10167266"/>
            <a:ext cx="13720426" cy="1632848"/>
          </a:xfrm>
          <a:prstGeom prst="wedgeRoundRectCallout">
            <a:avLst>
              <a:gd name="adj1" fmla="val 18397"/>
              <a:gd name="adj2" fmla="val -103854"/>
              <a:gd name="adj3" fmla="val 16667"/>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2"/>
                </a:solidFill>
              </a:rPr>
              <a:t>Companies report a loss on disposal in the “</a:t>
            </a:r>
            <a:r>
              <a:rPr lang="en-US" sz="4400" b="1" dirty="0">
                <a:solidFill>
                  <a:schemeClr val="tx2"/>
                </a:solidFill>
              </a:rPr>
              <a:t>Other income and expense</a:t>
            </a:r>
            <a:r>
              <a:rPr lang="en-US" sz="4400" dirty="0">
                <a:solidFill>
                  <a:schemeClr val="tx2"/>
                </a:solidFill>
              </a:rPr>
              <a:t>” section of the income statement</a:t>
            </a:r>
          </a:p>
        </p:txBody>
      </p:sp>
      <p:sp>
        <p:nvSpPr>
          <p:cNvPr id="9" name="Footer Placeholder 8">
            <a:extLst>
              <a:ext uri="{FF2B5EF4-FFF2-40B4-BE49-F238E27FC236}">
                <a16:creationId xmlns:a16="http://schemas.microsoft.com/office/drawing/2014/main" id="{99244F02-22A6-4466-A8BB-CED82FD41DFB}"/>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10" name="Slide Number Placeholder 9">
            <a:extLst>
              <a:ext uri="{FF2B5EF4-FFF2-40B4-BE49-F238E27FC236}">
                <a16:creationId xmlns:a16="http://schemas.microsoft.com/office/drawing/2014/main" id="{39A2A109-3DF2-4A9D-9F4E-EE0B65CA7ABB}"/>
              </a:ext>
            </a:extLst>
          </p:cNvPr>
          <p:cNvSpPr>
            <a:spLocks noGrp="1"/>
          </p:cNvSpPr>
          <p:nvPr>
            <p:ph type="sldNum" sz="quarter" idx="12"/>
          </p:nvPr>
        </p:nvSpPr>
        <p:spPr/>
        <p:txBody>
          <a:bodyPr/>
          <a:lstStyle/>
          <a:p>
            <a:fld id="{EBE3AD81-3AD4-9C46-856E-C08CF1183C60}" type="slidenum">
              <a:rPr lang="en-US" smtClean="0"/>
              <a:pPr/>
              <a:t>38</a:t>
            </a:fld>
            <a:endParaRPr lang="en-US" dirty="0"/>
          </a:p>
        </p:txBody>
      </p:sp>
    </p:spTree>
    <p:extLst>
      <p:ext uri="{BB962C8B-B14F-4D97-AF65-F5344CB8AC3E}">
        <p14:creationId xmlns:p14="http://schemas.microsoft.com/office/powerpoint/2010/main" val="3314912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8881-AE2E-4C6B-BEEF-D64CEB8FAB75}"/>
              </a:ext>
            </a:extLst>
          </p:cNvPr>
          <p:cNvSpPr>
            <a:spLocks noGrp="1"/>
          </p:cNvSpPr>
          <p:nvPr>
            <p:ph type="title"/>
          </p:nvPr>
        </p:nvSpPr>
        <p:spPr/>
        <p:txBody>
          <a:bodyPr/>
          <a:lstStyle/>
          <a:p>
            <a:r>
              <a:rPr lang="en-US" dirty="0"/>
              <a:t>Sale of Plant Assets</a:t>
            </a:r>
          </a:p>
        </p:txBody>
      </p:sp>
      <p:sp>
        <p:nvSpPr>
          <p:cNvPr id="3" name="Content Placeholder 2">
            <a:extLst>
              <a:ext uri="{FF2B5EF4-FFF2-40B4-BE49-F238E27FC236}">
                <a16:creationId xmlns:a16="http://schemas.microsoft.com/office/drawing/2014/main" id="{ECBC8CCA-996D-433F-BAF9-7FA529DC09D6}"/>
              </a:ext>
            </a:extLst>
          </p:cNvPr>
          <p:cNvSpPr>
            <a:spLocks noGrp="1"/>
          </p:cNvSpPr>
          <p:nvPr>
            <p:ph sz="quarter" idx="13"/>
          </p:nvPr>
        </p:nvSpPr>
        <p:spPr/>
        <p:txBody>
          <a:bodyPr/>
          <a:lstStyle/>
          <a:p>
            <a:r>
              <a:rPr lang="en-US" dirty="0"/>
              <a:t>Compare the book value of the asset with the proceeds received from the sale</a:t>
            </a:r>
          </a:p>
          <a:p>
            <a:pPr lvl="1"/>
            <a:r>
              <a:rPr lang="en-US" dirty="0"/>
              <a:t>If proceeds exceed the book value, a </a:t>
            </a:r>
            <a:r>
              <a:rPr lang="en-US" b="1" dirty="0"/>
              <a:t>gain</a:t>
            </a:r>
            <a:r>
              <a:rPr lang="en-US" dirty="0"/>
              <a:t> on disposal occurs </a:t>
            </a:r>
          </a:p>
          <a:p>
            <a:pPr lvl="1"/>
            <a:r>
              <a:rPr lang="en-US" dirty="0"/>
              <a:t>If proceeds are less than the book value, a </a:t>
            </a:r>
            <a:r>
              <a:rPr lang="en-US" b="1" dirty="0"/>
              <a:t>loss</a:t>
            </a:r>
            <a:r>
              <a:rPr lang="en-US" dirty="0"/>
              <a:t> on disposal occurs</a:t>
            </a:r>
          </a:p>
          <a:p>
            <a:endParaRPr lang="en-US" dirty="0"/>
          </a:p>
        </p:txBody>
      </p:sp>
      <p:pic>
        <p:nvPicPr>
          <p:cNvPr id="2050" name="Picture 2" descr="Funny Old Yellow Small Truck vector images">
            <a:extLst>
              <a:ext uri="{FF2B5EF4-FFF2-40B4-BE49-F238E27FC236}">
                <a16:creationId xmlns:a16="http://schemas.microsoft.com/office/drawing/2014/main" id="{5C791493-F46F-4F5C-8743-EDC1BFC8F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5710" y="6239782"/>
            <a:ext cx="4276725" cy="2571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unny Old Yellow Small Truck vector images">
            <a:extLst>
              <a:ext uri="{FF2B5EF4-FFF2-40B4-BE49-F238E27FC236}">
                <a16:creationId xmlns:a16="http://schemas.microsoft.com/office/drawing/2014/main" id="{2D0C6761-AF4E-46B8-9448-52268F029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5710" y="9418410"/>
            <a:ext cx="4276725" cy="2571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lat money Royalty Free Vector Image - VectorStock">
            <a:extLst>
              <a:ext uri="{FF2B5EF4-FFF2-40B4-BE49-F238E27FC236}">
                <a16:creationId xmlns:a16="http://schemas.microsoft.com/office/drawing/2014/main" id="{2EA8D5FE-EF62-488E-8804-32162A060452}"/>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11144" b="25800"/>
          <a:stretch/>
        </p:blipFill>
        <p:spPr bwMode="auto">
          <a:xfrm>
            <a:off x="3848009" y="9418410"/>
            <a:ext cx="3776402" cy="2571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กล่องสุ่ม Robux Basic | Itemnoob ให้บริการเติม Robux(R$) เติมเกมสุดคุ้ม">
            <a:extLst>
              <a:ext uri="{FF2B5EF4-FFF2-40B4-BE49-F238E27FC236}">
                <a16:creationId xmlns:a16="http://schemas.microsoft.com/office/drawing/2014/main" id="{1F757ACD-24D2-4F70-9C44-590BB03A9D56}"/>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848009" y="5742214"/>
            <a:ext cx="3785506" cy="37855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3E12471-F72C-45A0-8D36-27E1A8676CF1}"/>
              </a:ext>
            </a:extLst>
          </p:cNvPr>
          <p:cNvSpPr txBox="1"/>
          <p:nvPr/>
        </p:nvSpPr>
        <p:spPr>
          <a:xfrm>
            <a:off x="7929088" y="7125492"/>
            <a:ext cx="909640" cy="1020185"/>
          </a:xfrm>
          <a:prstGeom prst="rect">
            <a:avLst/>
          </a:prstGeom>
          <a:noFill/>
        </p:spPr>
        <p:txBody>
          <a:bodyPr wrap="square">
            <a:spAutoFit/>
          </a:bodyPr>
          <a:lstStyle/>
          <a:p>
            <a:pPr algn="ctr"/>
            <a:r>
              <a:rPr lang="en-US" altLang="zh-CN" sz="6000" b="1" dirty="0">
                <a:solidFill>
                  <a:schemeClr val="accent2"/>
                </a:solidFill>
              </a:rPr>
              <a:t>&gt;</a:t>
            </a:r>
            <a:endParaRPr lang="en-US" sz="6000" b="1" dirty="0">
              <a:solidFill>
                <a:schemeClr val="accent2"/>
              </a:solidFill>
            </a:endParaRPr>
          </a:p>
        </p:txBody>
      </p:sp>
      <p:pic>
        <p:nvPicPr>
          <p:cNvPr id="2056" name="Picture 8" descr="For sale label or price tag on white background Vector Image">
            <a:extLst>
              <a:ext uri="{FF2B5EF4-FFF2-40B4-BE49-F238E27FC236}">
                <a16:creationId xmlns:a16="http://schemas.microsoft.com/office/drawing/2014/main" id="{AF6E955F-3195-4339-A581-7E3E9F05644A}"/>
              </a:ext>
            </a:extLst>
          </p:cNvPr>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t="21557" b="30276"/>
          <a:stretch/>
        </p:blipFill>
        <p:spPr bwMode="auto">
          <a:xfrm>
            <a:off x="12194042" y="6356987"/>
            <a:ext cx="1887171" cy="7090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For sale label or price tag on white background Vector Image">
            <a:extLst>
              <a:ext uri="{FF2B5EF4-FFF2-40B4-BE49-F238E27FC236}">
                <a16:creationId xmlns:a16="http://schemas.microsoft.com/office/drawing/2014/main" id="{153D0E35-3510-4FF5-A88E-1EDDA87B6016}"/>
              </a:ext>
            </a:extLst>
          </p:cNvPr>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t="21557" b="30276"/>
          <a:stretch/>
        </p:blipFill>
        <p:spPr bwMode="auto">
          <a:xfrm>
            <a:off x="12194042" y="9527720"/>
            <a:ext cx="1887171" cy="70901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1323CF5-F771-426C-83B0-85155ED371C7}"/>
              </a:ext>
            </a:extLst>
          </p:cNvPr>
          <p:cNvSpPr txBox="1"/>
          <p:nvPr/>
        </p:nvSpPr>
        <p:spPr>
          <a:xfrm>
            <a:off x="7929088" y="10402222"/>
            <a:ext cx="909640" cy="1020185"/>
          </a:xfrm>
          <a:prstGeom prst="rect">
            <a:avLst/>
          </a:prstGeom>
          <a:noFill/>
        </p:spPr>
        <p:txBody>
          <a:bodyPr wrap="square">
            <a:spAutoFit/>
          </a:bodyPr>
          <a:lstStyle/>
          <a:p>
            <a:pPr algn="ctr"/>
            <a:r>
              <a:rPr lang="en-US" altLang="zh-CN" sz="6000" b="1" dirty="0">
                <a:solidFill>
                  <a:schemeClr val="accent2"/>
                </a:solidFill>
              </a:rPr>
              <a:t>&lt;</a:t>
            </a:r>
            <a:endParaRPr lang="en-US" sz="6000" b="1" dirty="0">
              <a:solidFill>
                <a:schemeClr val="accent2"/>
              </a:solidFill>
            </a:endParaRPr>
          </a:p>
        </p:txBody>
      </p:sp>
      <p:sp>
        <p:nvSpPr>
          <p:cNvPr id="14" name="TextBox 13">
            <a:extLst>
              <a:ext uri="{FF2B5EF4-FFF2-40B4-BE49-F238E27FC236}">
                <a16:creationId xmlns:a16="http://schemas.microsoft.com/office/drawing/2014/main" id="{5C01788A-0719-4959-9DCE-0802DD858E63}"/>
              </a:ext>
            </a:extLst>
          </p:cNvPr>
          <p:cNvSpPr txBox="1"/>
          <p:nvPr/>
        </p:nvSpPr>
        <p:spPr>
          <a:xfrm>
            <a:off x="14891483" y="7052141"/>
            <a:ext cx="4346087" cy="923330"/>
          </a:xfrm>
          <a:prstGeom prst="rect">
            <a:avLst/>
          </a:prstGeom>
          <a:noFill/>
        </p:spPr>
        <p:txBody>
          <a:bodyPr wrap="square">
            <a:spAutoFit/>
          </a:bodyPr>
          <a:lstStyle/>
          <a:p>
            <a:r>
              <a:rPr lang="en-US" altLang="zh-CN" sz="5400" dirty="0">
                <a:solidFill>
                  <a:schemeClr val="accent2"/>
                </a:solidFill>
              </a:rPr>
              <a:t>report a </a:t>
            </a:r>
            <a:r>
              <a:rPr lang="en-US" altLang="zh-CN" sz="5400" b="1" dirty="0">
                <a:solidFill>
                  <a:schemeClr val="accent2"/>
                </a:solidFill>
              </a:rPr>
              <a:t>gain</a:t>
            </a:r>
            <a:endParaRPr lang="en-US" sz="5400" b="1" dirty="0">
              <a:solidFill>
                <a:schemeClr val="accent2"/>
              </a:solidFill>
            </a:endParaRPr>
          </a:p>
        </p:txBody>
      </p:sp>
      <p:sp>
        <p:nvSpPr>
          <p:cNvPr id="15" name="TextBox 14">
            <a:extLst>
              <a:ext uri="{FF2B5EF4-FFF2-40B4-BE49-F238E27FC236}">
                <a16:creationId xmlns:a16="http://schemas.microsoft.com/office/drawing/2014/main" id="{4BAF9EEC-C2CD-4F6C-9C2F-E315E0849A92}"/>
              </a:ext>
            </a:extLst>
          </p:cNvPr>
          <p:cNvSpPr txBox="1"/>
          <p:nvPr/>
        </p:nvSpPr>
        <p:spPr>
          <a:xfrm>
            <a:off x="14891483" y="10402277"/>
            <a:ext cx="4346087" cy="923330"/>
          </a:xfrm>
          <a:prstGeom prst="rect">
            <a:avLst/>
          </a:prstGeom>
          <a:noFill/>
        </p:spPr>
        <p:txBody>
          <a:bodyPr wrap="square">
            <a:spAutoFit/>
          </a:bodyPr>
          <a:lstStyle/>
          <a:p>
            <a:r>
              <a:rPr lang="en-US" altLang="zh-CN" sz="5400" dirty="0">
                <a:solidFill>
                  <a:schemeClr val="accent2"/>
                </a:solidFill>
              </a:rPr>
              <a:t>report a </a:t>
            </a:r>
            <a:r>
              <a:rPr lang="en-US" altLang="zh-CN" sz="5400" b="1" dirty="0">
                <a:solidFill>
                  <a:schemeClr val="accent2"/>
                </a:solidFill>
              </a:rPr>
              <a:t>loss</a:t>
            </a:r>
            <a:endParaRPr lang="en-US" sz="5400" b="1" dirty="0">
              <a:solidFill>
                <a:schemeClr val="accent2"/>
              </a:solidFill>
            </a:endParaRPr>
          </a:p>
        </p:txBody>
      </p:sp>
      <p:sp>
        <p:nvSpPr>
          <p:cNvPr id="7" name="Footer Placeholder 6">
            <a:extLst>
              <a:ext uri="{FF2B5EF4-FFF2-40B4-BE49-F238E27FC236}">
                <a16:creationId xmlns:a16="http://schemas.microsoft.com/office/drawing/2014/main" id="{2A3A97C6-E821-4F60-99B5-CE36F8B323B1}"/>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8" name="Slide Number Placeholder 7">
            <a:extLst>
              <a:ext uri="{FF2B5EF4-FFF2-40B4-BE49-F238E27FC236}">
                <a16:creationId xmlns:a16="http://schemas.microsoft.com/office/drawing/2014/main" id="{65C31619-16F4-47C0-9FF2-B7AA96A24288}"/>
              </a:ext>
            </a:extLst>
          </p:cNvPr>
          <p:cNvSpPr>
            <a:spLocks noGrp="1"/>
          </p:cNvSpPr>
          <p:nvPr>
            <p:ph type="sldNum" sz="quarter" idx="12"/>
          </p:nvPr>
        </p:nvSpPr>
        <p:spPr/>
        <p:txBody>
          <a:bodyPr/>
          <a:lstStyle/>
          <a:p>
            <a:fld id="{EBE3AD81-3AD4-9C46-856E-C08CF1183C60}" type="slidenum">
              <a:rPr lang="en-US" smtClean="0"/>
              <a:pPr/>
              <a:t>39</a:t>
            </a:fld>
            <a:endParaRPr lang="en-US" dirty="0"/>
          </a:p>
        </p:txBody>
      </p:sp>
    </p:spTree>
    <p:extLst>
      <p:ext uri="{BB962C8B-B14F-4D97-AF65-F5344CB8AC3E}">
        <p14:creationId xmlns:p14="http://schemas.microsoft.com/office/powerpoint/2010/main" val="3295718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84D65-E29D-4B63-8591-3B740785BA51}"/>
              </a:ext>
            </a:extLst>
          </p:cNvPr>
          <p:cNvSpPr>
            <a:spLocks noGrp="1"/>
          </p:cNvSpPr>
          <p:nvPr>
            <p:ph type="title"/>
          </p:nvPr>
        </p:nvSpPr>
        <p:spPr/>
        <p:txBody>
          <a:bodyPr/>
          <a:lstStyle/>
          <a:p>
            <a:r>
              <a:rPr lang="en-US" dirty="0"/>
              <a:t>The Cost of Plant Assets</a:t>
            </a:r>
          </a:p>
        </p:txBody>
      </p:sp>
      <p:sp>
        <p:nvSpPr>
          <p:cNvPr id="3" name="Content Placeholder 2">
            <a:extLst>
              <a:ext uri="{FF2B5EF4-FFF2-40B4-BE49-F238E27FC236}">
                <a16:creationId xmlns:a16="http://schemas.microsoft.com/office/drawing/2014/main" id="{0CD95651-BA63-47ED-BE5D-4BC968511855}"/>
              </a:ext>
            </a:extLst>
          </p:cNvPr>
          <p:cNvSpPr>
            <a:spLocks noGrp="1"/>
          </p:cNvSpPr>
          <p:nvPr>
            <p:ph sz="quarter" idx="13"/>
          </p:nvPr>
        </p:nvSpPr>
        <p:spPr/>
        <p:txBody>
          <a:bodyPr/>
          <a:lstStyle/>
          <a:p>
            <a:r>
              <a:rPr lang="en-US" dirty="0"/>
              <a:t>Examples of Plant Assets</a:t>
            </a:r>
          </a:p>
          <a:p>
            <a:pPr lvl="1"/>
            <a:r>
              <a:rPr lang="en-US" sz="4800" dirty="0"/>
              <a:t>Land</a:t>
            </a:r>
          </a:p>
          <a:p>
            <a:pPr lvl="1"/>
            <a:r>
              <a:rPr lang="en-US" dirty="0"/>
              <a:t>Land Improvements</a:t>
            </a:r>
          </a:p>
          <a:p>
            <a:pPr lvl="1"/>
            <a:r>
              <a:rPr lang="en-US" dirty="0"/>
              <a:t>Buildings</a:t>
            </a:r>
          </a:p>
          <a:p>
            <a:pPr lvl="1"/>
            <a:r>
              <a:rPr lang="en-US" dirty="0"/>
              <a:t>Equipment</a:t>
            </a:r>
          </a:p>
          <a:p>
            <a:pPr lvl="1"/>
            <a:endParaRPr lang="en-US" dirty="0"/>
          </a:p>
          <a:p>
            <a:pPr lvl="1"/>
            <a:endParaRPr lang="en-US" dirty="0"/>
          </a:p>
          <a:p>
            <a:endParaRPr lang="en-US" b="1" dirty="0"/>
          </a:p>
          <a:p>
            <a:r>
              <a:rPr lang="en-US" b="1" dirty="0"/>
              <a:t>Historical Cost Principle</a:t>
            </a:r>
          </a:p>
          <a:p>
            <a:pPr lvl="1"/>
            <a:r>
              <a:rPr lang="en-US" dirty="0"/>
              <a:t>Requires that companies record plant assets at cost </a:t>
            </a:r>
          </a:p>
          <a:p>
            <a:pPr lvl="1"/>
            <a:r>
              <a:rPr lang="en-US" dirty="0"/>
              <a:t>Cost consists of </a:t>
            </a:r>
            <a:r>
              <a:rPr lang="en-US" b="1" dirty="0"/>
              <a:t>all expenditures necessary</a:t>
            </a:r>
            <a:r>
              <a:rPr lang="en-US" dirty="0"/>
              <a:t> to acquire an asset and make it ready for its intended use</a:t>
            </a:r>
          </a:p>
        </p:txBody>
      </p:sp>
      <p:pic>
        <p:nvPicPr>
          <p:cNvPr id="3076" name="Picture 4" descr="Apple Park Way in Cupertinocalifornia Stock Footage Video (100%  Royalty-free) 1036157504 | Shutterstock">
            <a:extLst>
              <a:ext uri="{FF2B5EF4-FFF2-40B4-BE49-F238E27FC236}">
                <a16:creationId xmlns:a16="http://schemas.microsoft.com/office/drawing/2014/main" id="{755A2667-FA8F-4E4F-AF59-00ADE4F7C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0140" y="2330379"/>
            <a:ext cx="10738984" cy="60430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C4B6445-2E9F-4FE6-85C2-20488E9A34F0}"/>
              </a:ext>
            </a:extLst>
          </p:cNvPr>
          <p:cNvSpPr txBox="1"/>
          <p:nvPr/>
        </p:nvSpPr>
        <p:spPr>
          <a:xfrm>
            <a:off x="12000140" y="8526670"/>
            <a:ext cx="10738984" cy="1200329"/>
          </a:xfrm>
          <a:prstGeom prst="rect">
            <a:avLst/>
          </a:prstGeom>
          <a:noFill/>
        </p:spPr>
        <p:txBody>
          <a:bodyPr wrap="square">
            <a:spAutoFit/>
          </a:bodyPr>
          <a:lstStyle/>
          <a:p>
            <a:pPr algn="ctr"/>
            <a:r>
              <a:rPr lang="en-US" b="1" dirty="0">
                <a:solidFill>
                  <a:schemeClr val="accent1"/>
                </a:solidFill>
              </a:rPr>
              <a:t>Apple Park, </a:t>
            </a:r>
            <a:r>
              <a:rPr lang="en-US" dirty="0">
                <a:solidFill>
                  <a:schemeClr val="accent1"/>
                </a:solidFill>
              </a:rPr>
              <a:t>the corporate headquarters of Apple Inc.</a:t>
            </a:r>
          </a:p>
          <a:p>
            <a:pPr algn="ctr"/>
            <a:r>
              <a:rPr lang="en-US" dirty="0">
                <a:solidFill>
                  <a:schemeClr val="accent1"/>
                </a:solidFill>
              </a:rPr>
              <a:t>Cost</a:t>
            </a:r>
            <a:r>
              <a:rPr lang="en-US">
                <a:solidFill>
                  <a:schemeClr val="accent1"/>
                </a:solidFill>
              </a:rPr>
              <a:t>: $5 </a:t>
            </a:r>
            <a:r>
              <a:rPr lang="en-US" dirty="0">
                <a:solidFill>
                  <a:schemeClr val="accent1"/>
                </a:solidFill>
              </a:rPr>
              <a:t>billion (the land cost estimated </a:t>
            </a:r>
            <a:r>
              <a:rPr lang="en-US">
                <a:solidFill>
                  <a:schemeClr val="accent1"/>
                </a:solidFill>
              </a:rPr>
              <a:t>at $160 </a:t>
            </a:r>
            <a:r>
              <a:rPr lang="en-US" dirty="0">
                <a:solidFill>
                  <a:schemeClr val="accent1"/>
                </a:solidFill>
              </a:rPr>
              <a:t>million)</a:t>
            </a:r>
          </a:p>
        </p:txBody>
      </p:sp>
      <p:sp>
        <p:nvSpPr>
          <p:cNvPr id="4" name="Footer Placeholder 3">
            <a:extLst>
              <a:ext uri="{FF2B5EF4-FFF2-40B4-BE49-F238E27FC236}">
                <a16:creationId xmlns:a16="http://schemas.microsoft.com/office/drawing/2014/main" id="{859CD03B-7127-4E0B-93CB-3B543823F458}"/>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5" name="Slide Number Placeholder 4">
            <a:extLst>
              <a:ext uri="{FF2B5EF4-FFF2-40B4-BE49-F238E27FC236}">
                <a16:creationId xmlns:a16="http://schemas.microsoft.com/office/drawing/2014/main" id="{9B683A0E-D853-468F-90E6-390277EC2BBC}"/>
              </a:ext>
            </a:extLst>
          </p:cNvPr>
          <p:cNvSpPr>
            <a:spLocks noGrp="1"/>
          </p:cNvSpPr>
          <p:nvPr>
            <p:ph type="sldNum" sz="quarter" idx="12"/>
          </p:nvPr>
        </p:nvSpPr>
        <p:spPr/>
        <p:txBody>
          <a:bodyPr/>
          <a:lstStyle/>
          <a:p>
            <a:fld id="{EBE3AD81-3AD4-9C46-856E-C08CF1183C60}" type="slidenum">
              <a:rPr lang="en-US" smtClean="0"/>
              <a:pPr/>
              <a:t>4</a:t>
            </a:fld>
            <a:endParaRPr lang="en-US" dirty="0"/>
          </a:p>
        </p:txBody>
      </p:sp>
    </p:spTree>
    <p:extLst>
      <p:ext uri="{BB962C8B-B14F-4D97-AF65-F5344CB8AC3E}">
        <p14:creationId xmlns:p14="http://schemas.microsoft.com/office/powerpoint/2010/main" val="4054134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8677F-3966-4275-90F9-2D7A55638D3E}"/>
              </a:ext>
            </a:extLst>
          </p:cNvPr>
          <p:cNvSpPr>
            <a:spLocks noGrp="1"/>
          </p:cNvSpPr>
          <p:nvPr>
            <p:ph type="title"/>
          </p:nvPr>
        </p:nvSpPr>
        <p:spPr/>
        <p:txBody>
          <a:bodyPr/>
          <a:lstStyle/>
          <a:p>
            <a:r>
              <a:rPr lang="en-US" dirty="0"/>
              <a:t>Sale of Plant Assets </a:t>
            </a:r>
            <a:r>
              <a:rPr lang="en-US" altLang="zh-CN" dirty="0"/>
              <a:t>- Gain on Sale</a:t>
            </a:r>
            <a:endParaRPr lang="en-US" dirty="0"/>
          </a:p>
        </p:txBody>
      </p:sp>
      <p:sp>
        <p:nvSpPr>
          <p:cNvPr id="3" name="Content Placeholder 2">
            <a:extLst>
              <a:ext uri="{FF2B5EF4-FFF2-40B4-BE49-F238E27FC236}">
                <a16:creationId xmlns:a16="http://schemas.microsoft.com/office/drawing/2014/main" id="{74C22BF6-47BF-4900-BEDA-25C9805B745E}"/>
              </a:ext>
            </a:extLst>
          </p:cNvPr>
          <p:cNvSpPr>
            <a:spLocks noGrp="1"/>
          </p:cNvSpPr>
          <p:nvPr>
            <p:ph sz="quarter" idx="13"/>
          </p:nvPr>
        </p:nvSpPr>
        <p:spPr/>
        <p:txBody>
          <a:bodyPr>
            <a:normAutofit/>
          </a:bodyPr>
          <a:lstStyle/>
          <a:p>
            <a:r>
              <a:rPr lang="en-US" altLang="zh-CN" sz="5400" dirty="0"/>
              <a:t>Example: </a:t>
            </a:r>
            <a:r>
              <a:rPr lang="en-US" sz="5400" dirty="0"/>
              <a:t>On July 1, 2020, Wright Interiors sells office furniture for €16,000 cash. The office furniture originally cost €60,000. As of January 1, 2020, it had accumulated depreciation of €41,000. Depreciation for the first six months of 2020 is €8,000</a:t>
            </a:r>
          </a:p>
          <a:p>
            <a:r>
              <a:rPr lang="en-US" sz="5400" dirty="0"/>
              <a:t>Wright records depreciation expense and updates accumulated depreciation to July 1 with the following entry</a:t>
            </a:r>
          </a:p>
        </p:txBody>
      </p:sp>
      <p:pic>
        <p:nvPicPr>
          <p:cNvPr id="5" name="Picture 4">
            <a:extLst>
              <a:ext uri="{FF2B5EF4-FFF2-40B4-BE49-F238E27FC236}">
                <a16:creationId xmlns:a16="http://schemas.microsoft.com/office/drawing/2014/main" id="{1E6A3561-930D-4484-B2CE-3482FE04542B}"/>
              </a:ext>
            </a:extLst>
          </p:cNvPr>
          <p:cNvPicPr>
            <a:picLocks noChangeAspect="1"/>
          </p:cNvPicPr>
          <p:nvPr/>
        </p:nvPicPr>
        <p:blipFill>
          <a:blip r:embed="rId2">
            <a:duotone>
              <a:prstClr val="black"/>
              <a:schemeClr val="accent4">
                <a:tint val="45000"/>
                <a:satMod val="400000"/>
              </a:schemeClr>
            </a:duotone>
          </a:blip>
          <a:stretch>
            <a:fillRect/>
          </a:stretch>
        </p:blipFill>
        <p:spPr>
          <a:xfrm>
            <a:off x="1977761" y="7746941"/>
            <a:ext cx="20987747" cy="2648528"/>
          </a:xfrm>
          <a:prstGeom prst="rect">
            <a:avLst/>
          </a:prstGeom>
        </p:spPr>
      </p:pic>
      <p:sp>
        <p:nvSpPr>
          <p:cNvPr id="6" name="Footer Placeholder 5">
            <a:extLst>
              <a:ext uri="{FF2B5EF4-FFF2-40B4-BE49-F238E27FC236}">
                <a16:creationId xmlns:a16="http://schemas.microsoft.com/office/drawing/2014/main" id="{E425E0E0-7006-4BF9-B025-50FE918790CD}"/>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7" name="Slide Number Placeholder 6">
            <a:extLst>
              <a:ext uri="{FF2B5EF4-FFF2-40B4-BE49-F238E27FC236}">
                <a16:creationId xmlns:a16="http://schemas.microsoft.com/office/drawing/2014/main" id="{64281AA8-C00C-4752-9A20-409A36C882DD}"/>
              </a:ext>
            </a:extLst>
          </p:cNvPr>
          <p:cNvSpPr>
            <a:spLocks noGrp="1"/>
          </p:cNvSpPr>
          <p:nvPr>
            <p:ph type="sldNum" sz="quarter" idx="12"/>
          </p:nvPr>
        </p:nvSpPr>
        <p:spPr/>
        <p:txBody>
          <a:bodyPr/>
          <a:lstStyle/>
          <a:p>
            <a:fld id="{EBE3AD81-3AD4-9C46-856E-C08CF1183C60}" type="slidenum">
              <a:rPr lang="en-US" smtClean="0"/>
              <a:pPr/>
              <a:t>40</a:t>
            </a:fld>
            <a:endParaRPr lang="en-US" dirty="0"/>
          </a:p>
        </p:txBody>
      </p:sp>
    </p:spTree>
    <p:extLst>
      <p:ext uri="{BB962C8B-B14F-4D97-AF65-F5344CB8AC3E}">
        <p14:creationId xmlns:p14="http://schemas.microsoft.com/office/powerpoint/2010/main" val="2234335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D6DD-2C4E-4A90-9EEC-3873B84C5B68}"/>
              </a:ext>
            </a:extLst>
          </p:cNvPr>
          <p:cNvSpPr>
            <a:spLocks noGrp="1"/>
          </p:cNvSpPr>
          <p:nvPr>
            <p:ph type="title"/>
          </p:nvPr>
        </p:nvSpPr>
        <p:spPr/>
        <p:txBody>
          <a:bodyPr/>
          <a:lstStyle/>
          <a:p>
            <a:r>
              <a:rPr lang="en-US" dirty="0"/>
              <a:t>Sale of Plant Assets </a:t>
            </a:r>
            <a:r>
              <a:rPr lang="en-US" altLang="zh-CN" dirty="0"/>
              <a:t>- Gain on Sale (cont’d)</a:t>
            </a:r>
            <a:endParaRPr lang="en-US" dirty="0"/>
          </a:p>
        </p:txBody>
      </p:sp>
      <p:sp>
        <p:nvSpPr>
          <p:cNvPr id="3" name="Content Placeholder 2">
            <a:extLst>
              <a:ext uri="{FF2B5EF4-FFF2-40B4-BE49-F238E27FC236}">
                <a16:creationId xmlns:a16="http://schemas.microsoft.com/office/drawing/2014/main" id="{35599B24-0509-45D8-987E-DC1FB8319639}"/>
              </a:ext>
            </a:extLst>
          </p:cNvPr>
          <p:cNvSpPr>
            <a:spLocks noGrp="1"/>
          </p:cNvSpPr>
          <p:nvPr>
            <p:ph sz="quarter" idx="13"/>
          </p:nvPr>
        </p:nvSpPr>
        <p:spPr/>
        <p:txBody>
          <a:bodyPr>
            <a:normAutofit/>
          </a:bodyPr>
          <a:lstStyle/>
          <a:p>
            <a:r>
              <a:rPr lang="en-US" altLang="zh-CN" sz="4800" dirty="0"/>
              <a:t>Wright sells it for </a:t>
            </a:r>
            <a:r>
              <a:rPr lang="en-US" altLang="zh-CN" sz="4800" b="1" dirty="0"/>
              <a:t>€16,000</a:t>
            </a:r>
            <a:r>
              <a:rPr lang="en-US" altLang="zh-CN" sz="4800" dirty="0"/>
              <a:t>. </a:t>
            </a:r>
            <a:r>
              <a:rPr lang="en-US" sz="4800" dirty="0"/>
              <a:t>Compute the gain or loss</a:t>
            </a:r>
          </a:p>
          <a:p>
            <a:endParaRPr lang="en-US" sz="4800" dirty="0"/>
          </a:p>
          <a:p>
            <a:endParaRPr lang="en-US" sz="4800" dirty="0"/>
          </a:p>
          <a:p>
            <a:endParaRPr lang="en-US" sz="4800" dirty="0"/>
          </a:p>
          <a:p>
            <a:endParaRPr lang="en-US" sz="4800" dirty="0"/>
          </a:p>
          <a:p>
            <a:endParaRPr lang="en-US" sz="4800" dirty="0"/>
          </a:p>
          <a:p>
            <a:r>
              <a:rPr lang="en-US" sz="4800" dirty="0"/>
              <a:t>Wright records the sale and the gain on disposal of the plant asset as follows</a:t>
            </a:r>
          </a:p>
        </p:txBody>
      </p:sp>
      <p:pic>
        <p:nvPicPr>
          <p:cNvPr id="5" name="Picture 4">
            <a:extLst>
              <a:ext uri="{FF2B5EF4-FFF2-40B4-BE49-F238E27FC236}">
                <a16:creationId xmlns:a16="http://schemas.microsoft.com/office/drawing/2014/main" id="{79047C3A-48A3-4699-8B22-B58B16F1EECC}"/>
              </a:ext>
            </a:extLst>
          </p:cNvPr>
          <p:cNvPicPr>
            <a:picLocks noChangeAspect="1"/>
          </p:cNvPicPr>
          <p:nvPr/>
        </p:nvPicPr>
        <p:blipFill rotWithShape="1">
          <a:blip r:embed="rId2"/>
          <a:srcRect b="5400"/>
          <a:stretch/>
        </p:blipFill>
        <p:spPr>
          <a:xfrm>
            <a:off x="1939095" y="3317718"/>
            <a:ext cx="20499460" cy="3985759"/>
          </a:xfrm>
          <a:prstGeom prst="rect">
            <a:avLst/>
          </a:prstGeom>
        </p:spPr>
      </p:pic>
      <p:pic>
        <p:nvPicPr>
          <p:cNvPr id="7" name="Picture 6">
            <a:extLst>
              <a:ext uri="{FF2B5EF4-FFF2-40B4-BE49-F238E27FC236}">
                <a16:creationId xmlns:a16="http://schemas.microsoft.com/office/drawing/2014/main" id="{30394184-A9B4-411F-87E6-300C62532DA6}"/>
              </a:ext>
            </a:extLst>
          </p:cNvPr>
          <p:cNvPicPr>
            <a:picLocks noChangeAspect="1"/>
          </p:cNvPicPr>
          <p:nvPr/>
        </p:nvPicPr>
        <p:blipFill>
          <a:blip r:embed="rId3">
            <a:duotone>
              <a:prstClr val="black"/>
              <a:schemeClr val="accent4">
                <a:tint val="45000"/>
                <a:satMod val="400000"/>
              </a:schemeClr>
            </a:duotone>
          </a:blip>
          <a:stretch>
            <a:fillRect/>
          </a:stretch>
        </p:blipFill>
        <p:spPr>
          <a:xfrm>
            <a:off x="1939095" y="8845708"/>
            <a:ext cx="20499460" cy="3583302"/>
          </a:xfrm>
          <a:prstGeom prst="rect">
            <a:avLst/>
          </a:prstGeom>
        </p:spPr>
      </p:pic>
      <p:sp>
        <p:nvSpPr>
          <p:cNvPr id="8" name="Footer Placeholder 7">
            <a:extLst>
              <a:ext uri="{FF2B5EF4-FFF2-40B4-BE49-F238E27FC236}">
                <a16:creationId xmlns:a16="http://schemas.microsoft.com/office/drawing/2014/main" id="{8877B767-0EE9-4A00-9F8E-8E2FC99F6EF1}"/>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9" name="Slide Number Placeholder 8">
            <a:extLst>
              <a:ext uri="{FF2B5EF4-FFF2-40B4-BE49-F238E27FC236}">
                <a16:creationId xmlns:a16="http://schemas.microsoft.com/office/drawing/2014/main" id="{D3E53944-7E7C-4F87-AB9E-588B963D1E98}"/>
              </a:ext>
            </a:extLst>
          </p:cNvPr>
          <p:cNvSpPr>
            <a:spLocks noGrp="1"/>
          </p:cNvSpPr>
          <p:nvPr>
            <p:ph type="sldNum" sz="quarter" idx="12"/>
          </p:nvPr>
        </p:nvSpPr>
        <p:spPr/>
        <p:txBody>
          <a:bodyPr/>
          <a:lstStyle/>
          <a:p>
            <a:fld id="{EBE3AD81-3AD4-9C46-856E-C08CF1183C60}" type="slidenum">
              <a:rPr lang="en-US" smtClean="0"/>
              <a:pPr/>
              <a:t>41</a:t>
            </a:fld>
            <a:endParaRPr lang="en-US" dirty="0"/>
          </a:p>
        </p:txBody>
      </p:sp>
    </p:spTree>
    <p:extLst>
      <p:ext uri="{BB962C8B-B14F-4D97-AF65-F5344CB8AC3E}">
        <p14:creationId xmlns:p14="http://schemas.microsoft.com/office/powerpoint/2010/main" val="588387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D6DD-2C4E-4A90-9EEC-3873B84C5B68}"/>
              </a:ext>
            </a:extLst>
          </p:cNvPr>
          <p:cNvSpPr>
            <a:spLocks noGrp="1"/>
          </p:cNvSpPr>
          <p:nvPr>
            <p:ph type="title"/>
          </p:nvPr>
        </p:nvSpPr>
        <p:spPr/>
        <p:txBody>
          <a:bodyPr/>
          <a:lstStyle/>
          <a:p>
            <a:r>
              <a:rPr lang="en-US" dirty="0"/>
              <a:t>Sale of Plant Assets </a:t>
            </a:r>
            <a:r>
              <a:rPr lang="en-US" altLang="zh-CN" dirty="0"/>
              <a:t>- Loss on Sale</a:t>
            </a:r>
            <a:endParaRPr lang="en-US" dirty="0"/>
          </a:p>
        </p:txBody>
      </p:sp>
      <p:sp>
        <p:nvSpPr>
          <p:cNvPr id="3" name="Content Placeholder 2">
            <a:extLst>
              <a:ext uri="{FF2B5EF4-FFF2-40B4-BE49-F238E27FC236}">
                <a16:creationId xmlns:a16="http://schemas.microsoft.com/office/drawing/2014/main" id="{35599B24-0509-45D8-987E-DC1FB8319639}"/>
              </a:ext>
            </a:extLst>
          </p:cNvPr>
          <p:cNvSpPr>
            <a:spLocks noGrp="1"/>
          </p:cNvSpPr>
          <p:nvPr>
            <p:ph sz="quarter" idx="13"/>
          </p:nvPr>
        </p:nvSpPr>
        <p:spPr/>
        <p:txBody>
          <a:bodyPr>
            <a:normAutofit/>
          </a:bodyPr>
          <a:lstStyle/>
          <a:p>
            <a:r>
              <a:rPr lang="en-US" altLang="zh-CN" sz="4800" dirty="0"/>
              <a:t>Now, suppose Wright sells it for </a:t>
            </a:r>
            <a:r>
              <a:rPr lang="en-US" altLang="zh-CN" sz="4800" b="1" dirty="0"/>
              <a:t>€9,000</a:t>
            </a:r>
            <a:r>
              <a:rPr lang="en-US" altLang="zh-CN" sz="4800" dirty="0"/>
              <a:t>. </a:t>
            </a:r>
            <a:r>
              <a:rPr lang="en-US" sz="4800" dirty="0"/>
              <a:t>Compute the gain or loss</a:t>
            </a:r>
          </a:p>
          <a:p>
            <a:endParaRPr lang="en-US" sz="4800" dirty="0"/>
          </a:p>
          <a:p>
            <a:endParaRPr lang="en-US" sz="4800" dirty="0"/>
          </a:p>
          <a:p>
            <a:endParaRPr lang="en-US" sz="4800" dirty="0"/>
          </a:p>
          <a:p>
            <a:endParaRPr lang="en-US" sz="4800" dirty="0"/>
          </a:p>
          <a:p>
            <a:endParaRPr lang="en-US" sz="4800" dirty="0"/>
          </a:p>
          <a:p>
            <a:r>
              <a:rPr lang="en-US" sz="4800" dirty="0"/>
              <a:t>Wright records the sale and the gain on disposal of the plant asset as follows</a:t>
            </a:r>
          </a:p>
        </p:txBody>
      </p:sp>
      <p:pic>
        <p:nvPicPr>
          <p:cNvPr id="6" name="Picture 5">
            <a:extLst>
              <a:ext uri="{FF2B5EF4-FFF2-40B4-BE49-F238E27FC236}">
                <a16:creationId xmlns:a16="http://schemas.microsoft.com/office/drawing/2014/main" id="{30D73463-CC17-4603-ACF8-2D14D2789581}"/>
              </a:ext>
            </a:extLst>
          </p:cNvPr>
          <p:cNvPicPr>
            <a:picLocks noChangeAspect="1"/>
          </p:cNvPicPr>
          <p:nvPr/>
        </p:nvPicPr>
        <p:blipFill>
          <a:blip r:embed="rId2"/>
          <a:stretch>
            <a:fillRect/>
          </a:stretch>
        </p:blipFill>
        <p:spPr>
          <a:xfrm>
            <a:off x="1939095" y="3348643"/>
            <a:ext cx="20499460" cy="4018519"/>
          </a:xfrm>
          <a:prstGeom prst="rect">
            <a:avLst/>
          </a:prstGeom>
        </p:spPr>
      </p:pic>
      <p:pic>
        <p:nvPicPr>
          <p:cNvPr id="9" name="Picture 8">
            <a:extLst>
              <a:ext uri="{FF2B5EF4-FFF2-40B4-BE49-F238E27FC236}">
                <a16:creationId xmlns:a16="http://schemas.microsoft.com/office/drawing/2014/main" id="{B57E3376-24F2-411C-9A8D-FCA8B8FEC0AB}"/>
              </a:ext>
            </a:extLst>
          </p:cNvPr>
          <p:cNvPicPr>
            <a:picLocks noChangeAspect="1"/>
          </p:cNvPicPr>
          <p:nvPr/>
        </p:nvPicPr>
        <p:blipFill>
          <a:blip r:embed="rId3">
            <a:duotone>
              <a:prstClr val="black"/>
              <a:schemeClr val="accent4">
                <a:tint val="45000"/>
                <a:satMod val="400000"/>
              </a:schemeClr>
            </a:duotone>
          </a:blip>
          <a:stretch>
            <a:fillRect/>
          </a:stretch>
        </p:blipFill>
        <p:spPr>
          <a:xfrm>
            <a:off x="1939095" y="8845586"/>
            <a:ext cx="20499460" cy="3252899"/>
          </a:xfrm>
          <a:prstGeom prst="rect">
            <a:avLst/>
          </a:prstGeom>
        </p:spPr>
      </p:pic>
      <p:sp>
        <p:nvSpPr>
          <p:cNvPr id="10" name="Footer Placeholder 9">
            <a:extLst>
              <a:ext uri="{FF2B5EF4-FFF2-40B4-BE49-F238E27FC236}">
                <a16:creationId xmlns:a16="http://schemas.microsoft.com/office/drawing/2014/main" id="{42BE50BD-0254-497E-9B38-6033F12F949B}"/>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11" name="Slide Number Placeholder 10">
            <a:extLst>
              <a:ext uri="{FF2B5EF4-FFF2-40B4-BE49-F238E27FC236}">
                <a16:creationId xmlns:a16="http://schemas.microsoft.com/office/drawing/2014/main" id="{DDD41989-DC3B-4701-9211-A619934976FF}"/>
              </a:ext>
            </a:extLst>
          </p:cNvPr>
          <p:cNvSpPr>
            <a:spLocks noGrp="1"/>
          </p:cNvSpPr>
          <p:nvPr>
            <p:ph type="sldNum" sz="quarter" idx="12"/>
          </p:nvPr>
        </p:nvSpPr>
        <p:spPr/>
        <p:txBody>
          <a:bodyPr/>
          <a:lstStyle/>
          <a:p>
            <a:fld id="{EBE3AD81-3AD4-9C46-856E-C08CF1183C60}" type="slidenum">
              <a:rPr lang="en-US" smtClean="0"/>
              <a:pPr/>
              <a:t>42</a:t>
            </a:fld>
            <a:endParaRPr lang="en-US" dirty="0"/>
          </a:p>
        </p:txBody>
      </p:sp>
    </p:spTree>
    <p:extLst>
      <p:ext uri="{BB962C8B-B14F-4D97-AF65-F5344CB8AC3E}">
        <p14:creationId xmlns:p14="http://schemas.microsoft.com/office/powerpoint/2010/main" val="16373721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5BA9A80-1513-42D1-9568-B385112E1C08}"/>
              </a:ext>
            </a:extLst>
          </p:cNvPr>
          <p:cNvSpPr>
            <a:spLocks noGrp="1"/>
          </p:cNvSpPr>
          <p:nvPr>
            <p:ph type="title"/>
          </p:nvPr>
        </p:nvSpPr>
        <p:spPr/>
        <p:txBody>
          <a:bodyPr/>
          <a:lstStyle/>
          <a:p>
            <a:r>
              <a:rPr lang="en-US" dirty="0"/>
              <a:t>Plant Asset Disposal – </a:t>
            </a:r>
            <a:r>
              <a:rPr lang="en-US" altLang="zh-CN" dirty="0"/>
              <a:t>Exercise 1</a:t>
            </a:r>
            <a:endParaRPr lang="en-US" dirty="0"/>
          </a:p>
        </p:txBody>
      </p:sp>
      <p:sp>
        <p:nvSpPr>
          <p:cNvPr id="12" name="Content Placeholder 11">
            <a:extLst>
              <a:ext uri="{FF2B5EF4-FFF2-40B4-BE49-F238E27FC236}">
                <a16:creationId xmlns:a16="http://schemas.microsoft.com/office/drawing/2014/main" id="{0B02BE62-B413-41D1-B08A-5A19774242B9}"/>
              </a:ext>
            </a:extLst>
          </p:cNvPr>
          <p:cNvSpPr>
            <a:spLocks noGrp="1"/>
          </p:cNvSpPr>
          <p:nvPr>
            <p:ph sz="quarter" idx="13"/>
          </p:nvPr>
        </p:nvSpPr>
        <p:spPr/>
        <p:txBody>
          <a:bodyPr/>
          <a:lstStyle/>
          <a:p>
            <a:r>
              <a:rPr lang="en-US" sz="6000" dirty="0"/>
              <a:t>Overland Trucking has decided to sell an old truck that cost £30,000 and which has accumulated depreciation of £16,000. </a:t>
            </a:r>
            <a:r>
              <a:rPr lang="en-US" sz="6000" b="1" dirty="0"/>
              <a:t>(a) </a:t>
            </a:r>
            <a:r>
              <a:rPr lang="en-US" sz="6000" dirty="0"/>
              <a:t>What entry would Overland Trucking make to record the sale of the truck for </a:t>
            </a:r>
            <a:r>
              <a:rPr lang="en-US" sz="6000" b="1" dirty="0"/>
              <a:t>£17,000 cash</a:t>
            </a:r>
            <a:r>
              <a:rPr lang="en-US" sz="6000" dirty="0"/>
              <a:t>?</a:t>
            </a:r>
          </a:p>
          <a:p>
            <a:endParaRPr lang="en-US" dirty="0"/>
          </a:p>
        </p:txBody>
      </p:sp>
      <p:grpSp>
        <p:nvGrpSpPr>
          <p:cNvPr id="38" name="Group 37">
            <a:extLst>
              <a:ext uri="{FF2B5EF4-FFF2-40B4-BE49-F238E27FC236}">
                <a16:creationId xmlns:a16="http://schemas.microsoft.com/office/drawing/2014/main" id="{99FA2B1C-9B87-463E-B4E8-5940417CB0C4}"/>
              </a:ext>
            </a:extLst>
          </p:cNvPr>
          <p:cNvGrpSpPr/>
          <p:nvPr/>
        </p:nvGrpSpPr>
        <p:grpSpPr>
          <a:xfrm>
            <a:off x="1958433" y="6396092"/>
            <a:ext cx="21229814" cy="4353970"/>
            <a:chOff x="549565" y="3303388"/>
            <a:chExt cx="8262934" cy="1901646"/>
          </a:xfrm>
        </p:grpSpPr>
        <p:sp>
          <p:nvSpPr>
            <p:cNvPr id="30" name="Content Placeholder 5">
              <a:extLst>
                <a:ext uri="{FF2B5EF4-FFF2-40B4-BE49-F238E27FC236}">
                  <a16:creationId xmlns:a16="http://schemas.microsoft.com/office/drawing/2014/main" id="{F1BC0B4F-9FE3-4EEF-9679-CA6DC01AB181}"/>
                </a:ext>
              </a:extLst>
            </p:cNvPr>
            <p:cNvSpPr txBox="1">
              <a:spLocks/>
            </p:cNvSpPr>
            <p:nvPr/>
          </p:nvSpPr>
          <p:spPr>
            <a:xfrm>
              <a:off x="549565" y="3303388"/>
              <a:ext cx="4705490" cy="474785"/>
            </a:xfrm>
            <a:prstGeom prst="rect">
              <a:avLst/>
            </a:prstGeom>
            <a:ln>
              <a:noFill/>
            </a:ln>
          </p:spPr>
          <p:txBody>
            <a:bodyPr anchor="ctr" anchorCtr="0"/>
            <a:lstStyle>
              <a:lvl1pPr marL="0" indent="0" algn="l" defTabSz="914400" rtl="0" eaLnBrk="1" latinLnBrk="0" hangingPunct="1">
                <a:lnSpc>
                  <a:spcPct val="90000"/>
                </a:lnSpc>
                <a:spcBef>
                  <a:spcPts val="1000"/>
                </a:spcBef>
                <a:buFont typeface="Arial"/>
                <a:buNone/>
                <a:defRPr sz="2800" kern="1200" cap="none" baseline="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 typeface="Arial"/>
                <a:buNone/>
                <a:tabLst/>
                <a:defRPr/>
              </a:pPr>
              <a:r>
                <a:rPr kumimoji="0" lang="en-US" sz="6000" b="0" i="0" u="none" strike="noStrike" kern="1200" cap="none" spc="0" normalizeH="0" baseline="0" noProof="0" dirty="0">
                  <a:ln>
                    <a:noFill/>
                  </a:ln>
                  <a:solidFill>
                    <a:schemeClr val="tx2"/>
                  </a:solidFill>
                  <a:effectLst/>
                  <a:uLnTx/>
                  <a:uFillTx/>
                  <a:latin typeface="Calibri" panose="020F0502020204030204" pitchFamily="34" charset="0"/>
                  <a:ea typeface="+mn-ea"/>
                  <a:cs typeface="+mn-cs"/>
                </a:rPr>
                <a:t>Cash</a:t>
              </a:r>
            </a:p>
          </p:txBody>
        </p:sp>
        <p:sp>
          <p:nvSpPr>
            <p:cNvPr id="31" name="Content Placeholder 6">
              <a:extLst>
                <a:ext uri="{FF2B5EF4-FFF2-40B4-BE49-F238E27FC236}">
                  <a16:creationId xmlns:a16="http://schemas.microsoft.com/office/drawing/2014/main" id="{921DE0C7-58DA-4EB8-AFE9-81D1DED56F5B}"/>
                </a:ext>
              </a:extLst>
            </p:cNvPr>
            <p:cNvSpPr txBox="1">
              <a:spLocks/>
            </p:cNvSpPr>
            <p:nvPr/>
          </p:nvSpPr>
          <p:spPr>
            <a:xfrm>
              <a:off x="6089900" y="3314788"/>
              <a:ext cx="1487311" cy="474785"/>
            </a:xfrm>
            <a:prstGeom prst="rect">
              <a:avLst/>
            </a:prstGeom>
            <a:ln>
              <a:noFill/>
            </a:ln>
          </p:spPr>
          <p:txBody>
            <a:bodyPr anchor="ctr" anchorCtr="0"/>
            <a:lstStyle>
              <a:lvl1pPr marL="0" indent="0" algn="l" defTabSz="914400" rtl="0" eaLnBrk="1" latinLnBrk="0" hangingPunct="1">
                <a:lnSpc>
                  <a:spcPct val="90000"/>
                </a:lnSpc>
                <a:spcBef>
                  <a:spcPts val="1000"/>
                </a:spcBef>
                <a:buFont typeface="Arial"/>
                <a:buNone/>
                <a:defRPr sz="2800" kern="1200" baseline="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1200"/>
                </a:spcBef>
                <a:spcAft>
                  <a:spcPts val="0"/>
                </a:spcAft>
                <a:buClrTx/>
                <a:buSzTx/>
                <a:buFont typeface="Arial"/>
                <a:buNone/>
                <a:tabLst/>
                <a:defRPr/>
              </a:pPr>
              <a:r>
                <a:rPr kumimoji="0" lang="en-US" sz="60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17,000</a:t>
              </a:r>
            </a:p>
          </p:txBody>
        </p:sp>
        <p:sp>
          <p:nvSpPr>
            <p:cNvPr id="32" name="Content Placeholder 7">
              <a:extLst>
                <a:ext uri="{FF2B5EF4-FFF2-40B4-BE49-F238E27FC236}">
                  <a16:creationId xmlns:a16="http://schemas.microsoft.com/office/drawing/2014/main" id="{45A1B1A4-9654-442B-8D47-D51730EC953E}"/>
                </a:ext>
              </a:extLst>
            </p:cNvPr>
            <p:cNvSpPr txBox="1">
              <a:spLocks/>
            </p:cNvSpPr>
            <p:nvPr/>
          </p:nvSpPr>
          <p:spPr>
            <a:xfrm>
              <a:off x="549565" y="4255688"/>
              <a:ext cx="6223390" cy="474785"/>
            </a:xfrm>
            <a:prstGeom prst="rect">
              <a:avLst/>
            </a:prstGeom>
            <a:ln>
              <a:noFill/>
            </a:ln>
          </p:spPr>
          <p:txBody>
            <a:bodyPr anchor="ctr" anchorCtr="0"/>
            <a:lstStyle>
              <a:lvl1pPr marL="0" indent="0" algn="l" defTabSz="914400" rtl="0" eaLnBrk="1" latinLnBrk="0" hangingPunct="1">
                <a:lnSpc>
                  <a:spcPct val="90000"/>
                </a:lnSpc>
                <a:spcBef>
                  <a:spcPts val="1000"/>
                </a:spcBef>
                <a:buFont typeface="Arial"/>
                <a:buNone/>
                <a:defRPr sz="2800" kern="1200" baseline="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marR="0" lvl="0" indent="0" algn="l" defTabSz="914400" rtl="0" eaLnBrk="1" fontAlgn="auto" latinLnBrk="0" hangingPunct="1">
                <a:lnSpc>
                  <a:spcPct val="100000"/>
                </a:lnSpc>
                <a:spcBef>
                  <a:spcPts val="1200"/>
                </a:spcBef>
                <a:spcAft>
                  <a:spcPts val="0"/>
                </a:spcAft>
                <a:buClrTx/>
                <a:buSzTx/>
                <a:buFont typeface="Arial"/>
                <a:buNone/>
                <a:tabLst/>
                <a:defRPr/>
              </a:pPr>
              <a:r>
                <a:rPr kumimoji="0" lang="en-US" sz="6000" b="0" i="0" u="none" strike="noStrike" kern="1200" cap="none" spc="0" normalizeH="0" baseline="0" noProof="0" dirty="0">
                  <a:ln>
                    <a:noFill/>
                  </a:ln>
                  <a:solidFill>
                    <a:schemeClr val="tx2"/>
                  </a:solidFill>
                  <a:effectLst/>
                  <a:uLnTx/>
                  <a:uFillTx/>
                  <a:latin typeface="Calibri" panose="020F0502020204030204" pitchFamily="34" charset="0"/>
                  <a:ea typeface="+mn-ea"/>
                  <a:cs typeface="+mn-cs"/>
                </a:rPr>
                <a:t>Equipment</a:t>
              </a:r>
            </a:p>
          </p:txBody>
        </p:sp>
        <p:sp>
          <p:nvSpPr>
            <p:cNvPr id="33" name="Content Placeholder 8">
              <a:extLst>
                <a:ext uri="{FF2B5EF4-FFF2-40B4-BE49-F238E27FC236}">
                  <a16:creationId xmlns:a16="http://schemas.microsoft.com/office/drawing/2014/main" id="{047EDA53-58F4-41A2-9EDB-A8E4CB982F3C}"/>
                </a:ext>
              </a:extLst>
            </p:cNvPr>
            <p:cNvSpPr txBox="1">
              <a:spLocks/>
            </p:cNvSpPr>
            <p:nvPr/>
          </p:nvSpPr>
          <p:spPr>
            <a:xfrm>
              <a:off x="7385301" y="4256456"/>
              <a:ext cx="1427198" cy="474785"/>
            </a:xfrm>
            <a:prstGeom prst="rect">
              <a:avLst/>
            </a:prstGeom>
            <a:ln>
              <a:noFill/>
            </a:ln>
          </p:spPr>
          <p:txBody>
            <a:bodyPr anchor="ctr" anchorCtr="0"/>
            <a:lstStyle>
              <a:lvl1pPr marL="0" indent="0" algn="l" defTabSz="914400" rtl="0" eaLnBrk="1" latinLnBrk="0" hangingPunct="1">
                <a:lnSpc>
                  <a:spcPct val="90000"/>
                </a:lnSpc>
                <a:spcBef>
                  <a:spcPts val="1000"/>
                </a:spcBef>
                <a:buFont typeface="Arial"/>
                <a:buNone/>
                <a:defRPr sz="2800" kern="1200" baseline="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lnSpc>
                  <a:spcPct val="100000"/>
                </a:lnSpc>
                <a:spcBef>
                  <a:spcPts val="1200"/>
                </a:spcBef>
              </a:pPr>
              <a:r>
                <a:rPr lang="en-US" sz="6000">
                  <a:solidFill>
                    <a:schemeClr val="bg1"/>
                  </a:solidFill>
                  <a:cs typeface="Calibri" panose="020F0502020204030204" pitchFamily="34" charset="0"/>
                </a:rPr>
                <a:t>30,000</a:t>
              </a:r>
              <a:endParaRPr lang="en-US" sz="6000" dirty="0">
                <a:solidFill>
                  <a:schemeClr val="bg1"/>
                </a:solidFill>
                <a:cs typeface="Calibri" panose="020F0502020204030204" pitchFamily="34" charset="0"/>
              </a:endParaRPr>
            </a:p>
          </p:txBody>
        </p:sp>
        <p:sp>
          <p:nvSpPr>
            <p:cNvPr id="34" name="Content Placeholder 7">
              <a:extLst>
                <a:ext uri="{FF2B5EF4-FFF2-40B4-BE49-F238E27FC236}">
                  <a16:creationId xmlns:a16="http://schemas.microsoft.com/office/drawing/2014/main" id="{77E8B08C-F0CF-4957-BA05-836F1D9E134D}"/>
                </a:ext>
              </a:extLst>
            </p:cNvPr>
            <p:cNvSpPr txBox="1">
              <a:spLocks/>
            </p:cNvSpPr>
            <p:nvPr/>
          </p:nvSpPr>
          <p:spPr>
            <a:xfrm>
              <a:off x="549565" y="4729481"/>
              <a:ext cx="6223390" cy="474785"/>
            </a:xfrm>
            <a:prstGeom prst="rect">
              <a:avLst/>
            </a:prstGeom>
            <a:ln>
              <a:noFill/>
            </a:ln>
          </p:spPr>
          <p:txBody>
            <a:bodyPr anchor="ctr" anchorCtr="0"/>
            <a:lstStyle>
              <a:lvl1pPr marL="0" indent="0" algn="l" defTabSz="914400" rtl="0" eaLnBrk="1" latinLnBrk="0" hangingPunct="1">
                <a:lnSpc>
                  <a:spcPct val="90000"/>
                </a:lnSpc>
                <a:spcBef>
                  <a:spcPts val="1000"/>
                </a:spcBef>
                <a:buFont typeface="Arial"/>
                <a:buNone/>
                <a:defRPr sz="2800" kern="1200" baseline="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marR="0" lvl="0" indent="0" algn="l" defTabSz="914400" rtl="0" eaLnBrk="1" fontAlgn="auto" latinLnBrk="0" hangingPunct="1">
                <a:lnSpc>
                  <a:spcPct val="100000"/>
                </a:lnSpc>
                <a:spcBef>
                  <a:spcPts val="1200"/>
                </a:spcBef>
                <a:spcAft>
                  <a:spcPts val="0"/>
                </a:spcAft>
                <a:buClrTx/>
                <a:buSzTx/>
                <a:buFont typeface="Arial"/>
                <a:buNone/>
                <a:tabLst/>
                <a:defRPr/>
              </a:pPr>
              <a:r>
                <a:rPr kumimoji="0" lang="en-US" sz="6000" b="0" i="0" u="none" strike="noStrike" kern="1200" cap="none" spc="0" normalizeH="0" baseline="0" noProof="0">
                  <a:ln>
                    <a:noFill/>
                  </a:ln>
                  <a:solidFill>
                    <a:schemeClr val="tx2"/>
                  </a:solidFill>
                  <a:effectLst/>
                  <a:uLnTx/>
                  <a:uFillTx/>
                  <a:latin typeface="Calibri" panose="020F0502020204030204" pitchFamily="34" charset="0"/>
                  <a:ea typeface="+mn-ea"/>
                  <a:cs typeface="+mn-cs"/>
                </a:rPr>
                <a:t>Gain on Disposal of Plant Assets</a:t>
              </a:r>
              <a:endParaRPr kumimoji="0" lang="en-US" sz="6000" b="0" i="0" u="none" strike="noStrike" kern="1200" cap="none" spc="0" normalizeH="0" baseline="0" noProof="0" dirty="0">
                <a:ln>
                  <a:noFill/>
                </a:ln>
                <a:solidFill>
                  <a:schemeClr val="tx2"/>
                </a:solidFill>
                <a:effectLst/>
                <a:uLnTx/>
                <a:uFillTx/>
                <a:latin typeface="Calibri" panose="020F0502020204030204" pitchFamily="34" charset="0"/>
                <a:ea typeface="+mn-ea"/>
                <a:cs typeface="+mn-cs"/>
              </a:endParaRPr>
            </a:p>
          </p:txBody>
        </p:sp>
        <p:sp>
          <p:nvSpPr>
            <p:cNvPr id="35" name="Content Placeholder 8">
              <a:extLst>
                <a:ext uri="{FF2B5EF4-FFF2-40B4-BE49-F238E27FC236}">
                  <a16:creationId xmlns:a16="http://schemas.microsoft.com/office/drawing/2014/main" id="{456175F0-C3BB-4118-8396-38F859C28228}"/>
                </a:ext>
              </a:extLst>
            </p:cNvPr>
            <p:cNvSpPr txBox="1">
              <a:spLocks/>
            </p:cNvSpPr>
            <p:nvPr/>
          </p:nvSpPr>
          <p:spPr>
            <a:xfrm>
              <a:off x="7385301" y="4730249"/>
              <a:ext cx="1427198" cy="474785"/>
            </a:xfrm>
            <a:prstGeom prst="rect">
              <a:avLst/>
            </a:prstGeom>
            <a:ln>
              <a:noFill/>
            </a:ln>
          </p:spPr>
          <p:txBody>
            <a:bodyPr anchor="ctr" anchorCtr="0"/>
            <a:lstStyle>
              <a:lvl1pPr marL="0" indent="0" algn="l" defTabSz="914400" rtl="0" eaLnBrk="1" latinLnBrk="0" hangingPunct="1">
                <a:lnSpc>
                  <a:spcPct val="90000"/>
                </a:lnSpc>
                <a:spcBef>
                  <a:spcPts val="1000"/>
                </a:spcBef>
                <a:buFont typeface="Arial"/>
                <a:buNone/>
                <a:defRPr sz="2800" kern="1200" baseline="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lnSpc>
                  <a:spcPct val="100000"/>
                </a:lnSpc>
                <a:spcBef>
                  <a:spcPts val="1200"/>
                </a:spcBef>
              </a:pPr>
              <a:r>
                <a:rPr lang="en-US" sz="6000">
                  <a:solidFill>
                    <a:schemeClr val="bg1"/>
                  </a:solidFill>
                  <a:cs typeface="Calibri" panose="020F0502020204030204" pitchFamily="34" charset="0"/>
                </a:rPr>
                <a:t>3,000</a:t>
              </a:r>
              <a:endParaRPr lang="en-US" sz="6000" dirty="0">
                <a:solidFill>
                  <a:schemeClr val="bg1"/>
                </a:solidFill>
                <a:cs typeface="Calibri" panose="020F0502020204030204" pitchFamily="34" charset="0"/>
              </a:endParaRPr>
            </a:p>
          </p:txBody>
        </p:sp>
        <p:sp>
          <p:nvSpPr>
            <p:cNvPr id="36" name="Content Placeholder 5">
              <a:extLst>
                <a:ext uri="{FF2B5EF4-FFF2-40B4-BE49-F238E27FC236}">
                  <a16:creationId xmlns:a16="http://schemas.microsoft.com/office/drawing/2014/main" id="{956A9B74-64ED-4DDF-A150-1AB58F158A5E}"/>
                </a:ext>
              </a:extLst>
            </p:cNvPr>
            <p:cNvSpPr txBox="1">
              <a:spLocks/>
            </p:cNvSpPr>
            <p:nvPr/>
          </p:nvSpPr>
          <p:spPr>
            <a:xfrm>
              <a:off x="549565" y="3781895"/>
              <a:ext cx="5768020" cy="474785"/>
            </a:xfrm>
            <a:prstGeom prst="rect">
              <a:avLst/>
            </a:prstGeom>
            <a:ln>
              <a:noFill/>
            </a:ln>
          </p:spPr>
          <p:txBody>
            <a:bodyPr anchor="ctr" anchorCtr="0"/>
            <a:lstStyle>
              <a:lvl1pPr marL="0" indent="0" algn="l" defTabSz="914400" rtl="0" eaLnBrk="1" latinLnBrk="0" hangingPunct="1">
                <a:lnSpc>
                  <a:spcPct val="90000"/>
                </a:lnSpc>
                <a:spcBef>
                  <a:spcPts val="1000"/>
                </a:spcBef>
                <a:buFont typeface="Arial"/>
                <a:buNone/>
                <a:defRPr sz="2800" kern="1200" cap="none" baseline="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 typeface="Arial"/>
                <a:buNone/>
                <a:tabLst/>
                <a:defRPr/>
              </a:pPr>
              <a:r>
                <a:rPr kumimoji="0" lang="en-US" sz="6000" b="0" i="0" u="none" strike="noStrike" kern="1200" cap="none" spc="0" normalizeH="0" baseline="0" noProof="0" dirty="0">
                  <a:ln>
                    <a:noFill/>
                  </a:ln>
                  <a:solidFill>
                    <a:schemeClr val="tx2"/>
                  </a:solidFill>
                  <a:effectLst/>
                  <a:uLnTx/>
                  <a:uFillTx/>
                  <a:latin typeface="Calibri" panose="020F0502020204030204" pitchFamily="34" charset="0"/>
                  <a:ea typeface="+mn-ea"/>
                  <a:cs typeface="+mn-cs"/>
                </a:rPr>
                <a:t>Accumulated Depreciation—Equipment</a:t>
              </a:r>
            </a:p>
          </p:txBody>
        </p:sp>
        <p:sp>
          <p:nvSpPr>
            <p:cNvPr id="37" name="Content Placeholder 6">
              <a:extLst>
                <a:ext uri="{FF2B5EF4-FFF2-40B4-BE49-F238E27FC236}">
                  <a16:creationId xmlns:a16="http://schemas.microsoft.com/office/drawing/2014/main" id="{6B8927EB-2DCF-4BEE-9926-ED60079A187D}"/>
                </a:ext>
              </a:extLst>
            </p:cNvPr>
            <p:cNvSpPr txBox="1">
              <a:spLocks/>
            </p:cNvSpPr>
            <p:nvPr/>
          </p:nvSpPr>
          <p:spPr>
            <a:xfrm>
              <a:off x="6089900" y="3777347"/>
              <a:ext cx="1487311" cy="474785"/>
            </a:xfrm>
            <a:prstGeom prst="rect">
              <a:avLst/>
            </a:prstGeom>
            <a:ln>
              <a:noFill/>
            </a:ln>
          </p:spPr>
          <p:txBody>
            <a:bodyPr anchor="ctr" anchorCtr="0"/>
            <a:lstStyle>
              <a:lvl1pPr marL="0" indent="0" algn="l" defTabSz="914400" rtl="0" eaLnBrk="1" latinLnBrk="0" hangingPunct="1">
                <a:lnSpc>
                  <a:spcPct val="90000"/>
                </a:lnSpc>
                <a:spcBef>
                  <a:spcPts val="1000"/>
                </a:spcBef>
                <a:buFont typeface="Arial"/>
                <a:buNone/>
                <a:defRPr sz="2800" kern="1200" baseline="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1200"/>
                </a:spcBef>
                <a:spcAft>
                  <a:spcPts val="0"/>
                </a:spcAft>
                <a:buClrTx/>
                <a:buSzTx/>
                <a:buFont typeface="Arial"/>
                <a:buNone/>
                <a:tabLst/>
                <a:defRPr/>
              </a:pPr>
              <a:r>
                <a:rPr kumimoji="0" lang="en-US" sz="6000" b="0" i="0" u="none" strike="noStrike" kern="1200" cap="none" spc="0" normalizeH="0" baseline="0" noProof="0">
                  <a:ln>
                    <a:noFill/>
                  </a:ln>
                  <a:solidFill>
                    <a:schemeClr val="bg1"/>
                  </a:solidFill>
                  <a:effectLst/>
                  <a:uLnTx/>
                  <a:uFillTx/>
                  <a:latin typeface="Calibri" panose="020F0502020204030204" pitchFamily="34" charset="0"/>
                  <a:ea typeface="+mn-ea"/>
                  <a:cs typeface="+mn-cs"/>
                </a:rPr>
                <a:t>16,000</a:t>
              </a:r>
              <a:endParaRPr kumimoji="0" lang="en-US" sz="60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endParaRPr>
            </a:p>
          </p:txBody>
        </p:sp>
      </p:grpSp>
      <p:sp>
        <p:nvSpPr>
          <p:cNvPr id="39" name="Footer Placeholder 38">
            <a:extLst>
              <a:ext uri="{FF2B5EF4-FFF2-40B4-BE49-F238E27FC236}">
                <a16:creationId xmlns:a16="http://schemas.microsoft.com/office/drawing/2014/main" id="{9AAD7AEB-8A63-4E20-A881-31A0B058BEF3}"/>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40" name="Slide Number Placeholder 39">
            <a:extLst>
              <a:ext uri="{FF2B5EF4-FFF2-40B4-BE49-F238E27FC236}">
                <a16:creationId xmlns:a16="http://schemas.microsoft.com/office/drawing/2014/main" id="{7F306520-2524-4E94-A975-46A65D50FF5B}"/>
              </a:ext>
            </a:extLst>
          </p:cNvPr>
          <p:cNvSpPr>
            <a:spLocks noGrp="1"/>
          </p:cNvSpPr>
          <p:nvPr>
            <p:ph type="sldNum" sz="quarter" idx="12"/>
          </p:nvPr>
        </p:nvSpPr>
        <p:spPr/>
        <p:txBody>
          <a:bodyPr/>
          <a:lstStyle/>
          <a:p>
            <a:fld id="{EBE3AD81-3AD4-9C46-856E-C08CF1183C60}" type="slidenum">
              <a:rPr lang="en-US" smtClean="0"/>
              <a:pPr/>
              <a:t>43</a:t>
            </a:fld>
            <a:endParaRPr lang="en-US" dirty="0"/>
          </a:p>
        </p:txBody>
      </p:sp>
    </p:spTree>
    <p:extLst>
      <p:ext uri="{BB962C8B-B14F-4D97-AF65-F5344CB8AC3E}">
        <p14:creationId xmlns:p14="http://schemas.microsoft.com/office/powerpoint/2010/main" val="1884665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5BA9A80-1513-42D1-9568-B385112E1C08}"/>
              </a:ext>
            </a:extLst>
          </p:cNvPr>
          <p:cNvSpPr>
            <a:spLocks noGrp="1"/>
          </p:cNvSpPr>
          <p:nvPr>
            <p:ph type="title"/>
          </p:nvPr>
        </p:nvSpPr>
        <p:spPr/>
        <p:txBody>
          <a:bodyPr/>
          <a:lstStyle/>
          <a:p>
            <a:r>
              <a:rPr lang="en-US" dirty="0"/>
              <a:t>Plant Asset Disposal – </a:t>
            </a:r>
            <a:r>
              <a:rPr lang="en-US" altLang="zh-CN" dirty="0"/>
              <a:t>Exercise 2</a:t>
            </a:r>
            <a:endParaRPr lang="en-US" dirty="0"/>
          </a:p>
        </p:txBody>
      </p:sp>
      <p:sp>
        <p:nvSpPr>
          <p:cNvPr id="12" name="Content Placeholder 11">
            <a:extLst>
              <a:ext uri="{FF2B5EF4-FFF2-40B4-BE49-F238E27FC236}">
                <a16:creationId xmlns:a16="http://schemas.microsoft.com/office/drawing/2014/main" id="{0B02BE62-B413-41D1-B08A-5A19774242B9}"/>
              </a:ext>
            </a:extLst>
          </p:cNvPr>
          <p:cNvSpPr>
            <a:spLocks noGrp="1"/>
          </p:cNvSpPr>
          <p:nvPr>
            <p:ph sz="quarter" idx="13"/>
          </p:nvPr>
        </p:nvSpPr>
        <p:spPr/>
        <p:txBody>
          <a:bodyPr/>
          <a:lstStyle/>
          <a:p>
            <a:r>
              <a:rPr lang="en-US" sz="6000" dirty="0"/>
              <a:t>Overland Trucking has decided to sell an old truck that cost £30,000 and which has accumulated depreciation of £16,000. </a:t>
            </a:r>
            <a:r>
              <a:rPr lang="en-US" sz="6000" b="1" dirty="0"/>
              <a:t>(b) </a:t>
            </a:r>
            <a:r>
              <a:rPr lang="en-US" sz="6000" dirty="0"/>
              <a:t>What entry would Overland Trucking make to record the sale of the truck for </a:t>
            </a:r>
            <a:r>
              <a:rPr lang="en-US" sz="6000" b="1" dirty="0"/>
              <a:t>£10,000 cash</a:t>
            </a:r>
            <a:r>
              <a:rPr lang="en-US" sz="6000" dirty="0"/>
              <a:t>?</a:t>
            </a:r>
          </a:p>
          <a:p>
            <a:endParaRPr lang="en-US" dirty="0"/>
          </a:p>
        </p:txBody>
      </p:sp>
      <p:grpSp>
        <p:nvGrpSpPr>
          <p:cNvPr id="2" name="Group 1">
            <a:extLst>
              <a:ext uri="{FF2B5EF4-FFF2-40B4-BE49-F238E27FC236}">
                <a16:creationId xmlns:a16="http://schemas.microsoft.com/office/drawing/2014/main" id="{0B7F17DC-B9BB-4760-AFE0-46F9AFD6204D}"/>
              </a:ext>
            </a:extLst>
          </p:cNvPr>
          <p:cNvGrpSpPr/>
          <p:nvPr/>
        </p:nvGrpSpPr>
        <p:grpSpPr>
          <a:xfrm>
            <a:off x="1815656" y="6424245"/>
            <a:ext cx="21677389" cy="4618893"/>
            <a:chOff x="549565" y="3314788"/>
            <a:chExt cx="8262934" cy="1897635"/>
          </a:xfrm>
        </p:grpSpPr>
        <p:sp>
          <p:nvSpPr>
            <p:cNvPr id="13" name="Content Placeholder 5">
              <a:extLst>
                <a:ext uri="{FF2B5EF4-FFF2-40B4-BE49-F238E27FC236}">
                  <a16:creationId xmlns:a16="http://schemas.microsoft.com/office/drawing/2014/main" id="{88ECAD6B-39F1-4806-BDC7-B18BD42EC969}"/>
                </a:ext>
              </a:extLst>
            </p:cNvPr>
            <p:cNvSpPr txBox="1">
              <a:spLocks/>
            </p:cNvSpPr>
            <p:nvPr/>
          </p:nvSpPr>
          <p:spPr>
            <a:xfrm>
              <a:off x="549565" y="3792527"/>
              <a:ext cx="5768020" cy="474785"/>
            </a:xfrm>
            <a:prstGeom prst="rect">
              <a:avLst/>
            </a:prstGeom>
            <a:ln>
              <a:noFill/>
            </a:ln>
          </p:spPr>
          <p:txBody>
            <a:bodyPr anchor="ctr" anchorCtr="0"/>
            <a:lstStyle>
              <a:lvl1pPr marL="0" indent="0" algn="l" defTabSz="1828373" rtl="0" eaLnBrk="1" latinLnBrk="0" hangingPunct="1">
                <a:lnSpc>
                  <a:spcPct val="90000"/>
                </a:lnSpc>
                <a:spcBef>
                  <a:spcPts val="2000"/>
                </a:spcBef>
                <a:buFont typeface="Arial" panose="020B0604020202020204" pitchFamily="34" charset="0"/>
                <a:buNone/>
                <a:defRPr sz="4000" b="0" i="0" kern="1200">
                  <a:solidFill>
                    <a:schemeClr val="tx1"/>
                  </a:solidFill>
                  <a:latin typeface="Lato Regular" charset="0"/>
                  <a:ea typeface="Lato Regular" charset="0"/>
                  <a:cs typeface="Lato Regular" charset="0"/>
                </a:defRPr>
              </a:lvl1pPr>
              <a:lvl2pPr marL="914186" indent="0" algn="l" defTabSz="1828373" rtl="0" eaLnBrk="1" latinLnBrk="0" hangingPunct="1">
                <a:lnSpc>
                  <a:spcPct val="90000"/>
                </a:lnSpc>
                <a:spcBef>
                  <a:spcPts val="1000"/>
                </a:spcBef>
                <a:buFont typeface="Arial" panose="020B0604020202020204" pitchFamily="34" charset="0"/>
                <a:buNone/>
                <a:defRPr sz="3201" b="0" i="0" kern="1200">
                  <a:solidFill>
                    <a:schemeClr val="tx1"/>
                  </a:solidFill>
                  <a:latin typeface="Lato Regular" charset="0"/>
                  <a:ea typeface="Lato Regular" charset="0"/>
                  <a:cs typeface="Lato Regular" charset="0"/>
                </a:defRPr>
              </a:lvl2pPr>
              <a:lvl3pPr marL="1828373" indent="0" algn="l" defTabSz="1828373" rtl="0" eaLnBrk="1" latinLnBrk="0" hangingPunct="1">
                <a:lnSpc>
                  <a:spcPct val="90000"/>
                </a:lnSpc>
                <a:spcBef>
                  <a:spcPts val="1000"/>
                </a:spcBef>
                <a:buFont typeface="Arial" panose="020B0604020202020204" pitchFamily="34" charset="0"/>
                <a:buNone/>
                <a:defRPr sz="2399" b="0" i="0" kern="1200">
                  <a:solidFill>
                    <a:schemeClr val="tx1"/>
                  </a:solidFill>
                  <a:latin typeface="Lato Regular" charset="0"/>
                  <a:ea typeface="Lato Regular" charset="0"/>
                  <a:cs typeface="Lato Regular" charset="0"/>
                </a:defRPr>
              </a:lvl3pPr>
              <a:lvl4pPr marL="2742560"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4pPr>
              <a:lvl5pPr marL="3656746"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00000"/>
                </a:lnSpc>
                <a:spcBef>
                  <a:spcPts val="1200"/>
                </a:spcBef>
              </a:pPr>
              <a:r>
                <a:rPr lang="en-US" sz="6000" dirty="0">
                  <a:solidFill>
                    <a:schemeClr val="tx2"/>
                  </a:solidFill>
                  <a:latin typeface="+mn-lt"/>
                </a:rPr>
                <a:t>Accumulated Depreciation—Equipment</a:t>
              </a:r>
            </a:p>
          </p:txBody>
        </p:sp>
        <p:sp>
          <p:nvSpPr>
            <p:cNvPr id="14" name="Content Placeholder 6">
              <a:extLst>
                <a:ext uri="{FF2B5EF4-FFF2-40B4-BE49-F238E27FC236}">
                  <a16:creationId xmlns:a16="http://schemas.microsoft.com/office/drawing/2014/main" id="{99E65E9C-6C5C-4003-8CB2-ABDBAF9F9F88}"/>
                </a:ext>
              </a:extLst>
            </p:cNvPr>
            <p:cNvSpPr txBox="1">
              <a:spLocks/>
            </p:cNvSpPr>
            <p:nvPr/>
          </p:nvSpPr>
          <p:spPr>
            <a:xfrm>
              <a:off x="6089900" y="3792527"/>
              <a:ext cx="1487311" cy="474785"/>
            </a:xfrm>
            <a:prstGeom prst="rect">
              <a:avLst/>
            </a:prstGeom>
            <a:ln>
              <a:noFill/>
            </a:ln>
          </p:spPr>
          <p:txBody>
            <a:bodyPr anchor="ctr" anchorCtr="0"/>
            <a:lstStyle>
              <a:lvl1pPr marL="0" indent="0" algn="l" defTabSz="1828373" rtl="0" eaLnBrk="1" latinLnBrk="0" hangingPunct="1">
                <a:lnSpc>
                  <a:spcPct val="90000"/>
                </a:lnSpc>
                <a:spcBef>
                  <a:spcPts val="2000"/>
                </a:spcBef>
                <a:buFont typeface="Arial" panose="020B0604020202020204" pitchFamily="34" charset="0"/>
                <a:buNone/>
                <a:defRPr sz="4000" b="0" i="0" kern="1200">
                  <a:solidFill>
                    <a:schemeClr val="tx1"/>
                  </a:solidFill>
                  <a:latin typeface="Lato Regular" charset="0"/>
                  <a:ea typeface="Lato Regular" charset="0"/>
                  <a:cs typeface="Lato Regular" charset="0"/>
                </a:defRPr>
              </a:lvl1pPr>
              <a:lvl2pPr marL="914186" indent="0" algn="l" defTabSz="1828373" rtl="0" eaLnBrk="1" latinLnBrk="0" hangingPunct="1">
                <a:lnSpc>
                  <a:spcPct val="90000"/>
                </a:lnSpc>
                <a:spcBef>
                  <a:spcPts val="1000"/>
                </a:spcBef>
                <a:buFont typeface="Arial" panose="020B0604020202020204" pitchFamily="34" charset="0"/>
                <a:buNone/>
                <a:defRPr sz="3201" b="0" i="0" kern="1200">
                  <a:solidFill>
                    <a:schemeClr val="tx1"/>
                  </a:solidFill>
                  <a:latin typeface="Lato Regular" charset="0"/>
                  <a:ea typeface="Lato Regular" charset="0"/>
                  <a:cs typeface="Lato Regular" charset="0"/>
                </a:defRPr>
              </a:lvl2pPr>
              <a:lvl3pPr marL="1828373" indent="0" algn="l" defTabSz="1828373" rtl="0" eaLnBrk="1" latinLnBrk="0" hangingPunct="1">
                <a:lnSpc>
                  <a:spcPct val="90000"/>
                </a:lnSpc>
                <a:spcBef>
                  <a:spcPts val="1000"/>
                </a:spcBef>
                <a:buFont typeface="Arial" panose="020B0604020202020204" pitchFamily="34" charset="0"/>
                <a:buNone/>
                <a:defRPr sz="2399" b="0" i="0" kern="1200">
                  <a:solidFill>
                    <a:schemeClr val="tx1"/>
                  </a:solidFill>
                  <a:latin typeface="Lato Regular" charset="0"/>
                  <a:ea typeface="Lato Regular" charset="0"/>
                  <a:cs typeface="Lato Regular" charset="0"/>
                </a:defRPr>
              </a:lvl3pPr>
              <a:lvl4pPr marL="2742560"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4pPr>
              <a:lvl5pPr marL="3656746"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gn="r">
                <a:lnSpc>
                  <a:spcPct val="100000"/>
                </a:lnSpc>
                <a:spcBef>
                  <a:spcPts val="1200"/>
                </a:spcBef>
              </a:pPr>
              <a:r>
                <a:rPr lang="en-US" sz="6000">
                  <a:solidFill>
                    <a:schemeClr val="bg1"/>
                  </a:solidFill>
                  <a:latin typeface="+mn-lt"/>
                </a:rPr>
                <a:t>16,000</a:t>
              </a:r>
              <a:endParaRPr lang="en-US" sz="6000" dirty="0">
                <a:solidFill>
                  <a:schemeClr val="bg1"/>
                </a:solidFill>
                <a:latin typeface="+mn-lt"/>
              </a:endParaRPr>
            </a:p>
          </p:txBody>
        </p:sp>
        <p:sp>
          <p:nvSpPr>
            <p:cNvPr id="15" name="Content Placeholder 7">
              <a:extLst>
                <a:ext uri="{FF2B5EF4-FFF2-40B4-BE49-F238E27FC236}">
                  <a16:creationId xmlns:a16="http://schemas.microsoft.com/office/drawing/2014/main" id="{56B95555-124B-4952-8EB9-A8C1D1D369D0}"/>
                </a:ext>
              </a:extLst>
            </p:cNvPr>
            <p:cNvSpPr txBox="1">
              <a:spLocks/>
            </p:cNvSpPr>
            <p:nvPr/>
          </p:nvSpPr>
          <p:spPr>
            <a:xfrm>
              <a:off x="549565" y="4737638"/>
              <a:ext cx="6223390" cy="474785"/>
            </a:xfrm>
            <a:prstGeom prst="rect">
              <a:avLst/>
            </a:prstGeom>
            <a:ln>
              <a:noFill/>
            </a:ln>
          </p:spPr>
          <p:txBody>
            <a:bodyPr anchor="ctr" anchorCtr="0"/>
            <a:lstStyle>
              <a:lvl1pPr marL="0" indent="0" algn="l" defTabSz="1828373" rtl="0" eaLnBrk="1" latinLnBrk="0" hangingPunct="1">
                <a:lnSpc>
                  <a:spcPct val="90000"/>
                </a:lnSpc>
                <a:spcBef>
                  <a:spcPts val="2000"/>
                </a:spcBef>
                <a:buFont typeface="Arial" panose="020B0604020202020204" pitchFamily="34" charset="0"/>
                <a:buNone/>
                <a:defRPr sz="4000" b="0" i="0" kern="1200">
                  <a:solidFill>
                    <a:schemeClr val="tx1"/>
                  </a:solidFill>
                  <a:latin typeface="Lato Regular" charset="0"/>
                  <a:ea typeface="Lato Regular" charset="0"/>
                  <a:cs typeface="Lato Regular" charset="0"/>
                </a:defRPr>
              </a:lvl1pPr>
              <a:lvl2pPr marL="914186" indent="0" algn="l" defTabSz="1828373" rtl="0" eaLnBrk="1" latinLnBrk="0" hangingPunct="1">
                <a:lnSpc>
                  <a:spcPct val="90000"/>
                </a:lnSpc>
                <a:spcBef>
                  <a:spcPts val="1000"/>
                </a:spcBef>
                <a:buFont typeface="Arial" panose="020B0604020202020204" pitchFamily="34" charset="0"/>
                <a:buNone/>
                <a:defRPr sz="3201" b="0" i="0" kern="1200">
                  <a:solidFill>
                    <a:schemeClr val="tx1"/>
                  </a:solidFill>
                  <a:latin typeface="Lato Regular" charset="0"/>
                  <a:ea typeface="Lato Regular" charset="0"/>
                  <a:cs typeface="Lato Regular" charset="0"/>
                </a:defRPr>
              </a:lvl2pPr>
              <a:lvl3pPr marL="1828373" indent="0" algn="l" defTabSz="1828373" rtl="0" eaLnBrk="1" latinLnBrk="0" hangingPunct="1">
                <a:lnSpc>
                  <a:spcPct val="90000"/>
                </a:lnSpc>
                <a:spcBef>
                  <a:spcPts val="1000"/>
                </a:spcBef>
                <a:buFont typeface="Arial" panose="020B0604020202020204" pitchFamily="34" charset="0"/>
                <a:buNone/>
                <a:defRPr sz="2399" b="0" i="0" kern="1200">
                  <a:solidFill>
                    <a:schemeClr val="tx1"/>
                  </a:solidFill>
                  <a:latin typeface="Lato Regular" charset="0"/>
                  <a:ea typeface="Lato Regular" charset="0"/>
                  <a:cs typeface="Lato Regular" charset="0"/>
                </a:defRPr>
              </a:lvl3pPr>
              <a:lvl4pPr marL="2742560"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4pPr>
              <a:lvl5pPr marL="3656746"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457200">
                <a:lnSpc>
                  <a:spcPct val="100000"/>
                </a:lnSpc>
                <a:spcBef>
                  <a:spcPts val="1200"/>
                </a:spcBef>
              </a:pPr>
              <a:r>
                <a:rPr lang="en-US" sz="6000">
                  <a:solidFill>
                    <a:schemeClr val="tx2"/>
                  </a:solidFill>
                  <a:latin typeface="+mn-lt"/>
                </a:rPr>
                <a:t>Equipment</a:t>
              </a:r>
              <a:endParaRPr lang="en-US" sz="6000" dirty="0">
                <a:solidFill>
                  <a:schemeClr val="tx2"/>
                </a:solidFill>
                <a:latin typeface="+mn-lt"/>
              </a:endParaRPr>
            </a:p>
          </p:txBody>
        </p:sp>
        <p:sp>
          <p:nvSpPr>
            <p:cNvPr id="16" name="Content Placeholder 8">
              <a:extLst>
                <a:ext uri="{FF2B5EF4-FFF2-40B4-BE49-F238E27FC236}">
                  <a16:creationId xmlns:a16="http://schemas.microsoft.com/office/drawing/2014/main" id="{6632A976-429B-49DB-BDD5-015B6649337F}"/>
                </a:ext>
              </a:extLst>
            </p:cNvPr>
            <p:cNvSpPr txBox="1">
              <a:spLocks/>
            </p:cNvSpPr>
            <p:nvPr/>
          </p:nvSpPr>
          <p:spPr>
            <a:xfrm>
              <a:off x="7385301" y="4737638"/>
              <a:ext cx="1427198" cy="474785"/>
            </a:xfrm>
            <a:prstGeom prst="rect">
              <a:avLst/>
            </a:prstGeom>
            <a:ln>
              <a:noFill/>
            </a:ln>
          </p:spPr>
          <p:txBody>
            <a:bodyPr anchor="ctr" anchorCtr="0"/>
            <a:lstStyle>
              <a:lvl1pPr marL="0" indent="0" algn="l" defTabSz="1828373" rtl="0" eaLnBrk="1" latinLnBrk="0" hangingPunct="1">
                <a:lnSpc>
                  <a:spcPct val="90000"/>
                </a:lnSpc>
                <a:spcBef>
                  <a:spcPts val="2000"/>
                </a:spcBef>
                <a:buFont typeface="Arial" panose="020B0604020202020204" pitchFamily="34" charset="0"/>
                <a:buNone/>
                <a:defRPr sz="4000" b="0" i="0" kern="1200">
                  <a:solidFill>
                    <a:schemeClr val="tx1"/>
                  </a:solidFill>
                  <a:latin typeface="Lato Regular" charset="0"/>
                  <a:ea typeface="Lato Regular" charset="0"/>
                  <a:cs typeface="Lato Regular" charset="0"/>
                </a:defRPr>
              </a:lvl1pPr>
              <a:lvl2pPr marL="914186" indent="0" algn="l" defTabSz="1828373" rtl="0" eaLnBrk="1" latinLnBrk="0" hangingPunct="1">
                <a:lnSpc>
                  <a:spcPct val="90000"/>
                </a:lnSpc>
                <a:spcBef>
                  <a:spcPts val="1000"/>
                </a:spcBef>
                <a:buFont typeface="Arial" panose="020B0604020202020204" pitchFamily="34" charset="0"/>
                <a:buNone/>
                <a:defRPr sz="3201" b="0" i="0" kern="1200">
                  <a:solidFill>
                    <a:schemeClr val="tx1"/>
                  </a:solidFill>
                  <a:latin typeface="Lato Regular" charset="0"/>
                  <a:ea typeface="Lato Regular" charset="0"/>
                  <a:cs typeface="Lato Regular" charset="0"/>
                </a:defRPr>
              </a:lvl2pPr>
              <a:lvl3pPr marL="1828373" indent="0" algn="l" defTabSz="1828373" rtl="0" eaLnBrk="1" latinLnBrk="0" hangingPunct="1">
                <a:lnSpc>
                  <a:spcPct val="90000"/>
                </a:lnSpc>
                <a:spcBef>
                  <a:spcPts val="1000"/>
                </a:spcBef>
                <a:buFont typeface="Arial" panose="020B0604020202020204" pitchFamily="34" charset="0"/>
                <a:buNone/>
                <a:defRPr sz="2399" b="0" i="0" kern="1200">
                  <a:solidFill>
                    <a:schemeClr val="tx1"/>
                  </a:solidFill>
                  <a:latin typeface="Lato Regular" charset="0"/>
                  <a:ea typeface="Lato Regular" charset="0"/>
                  <a:cs typeface="Lato Regular" charset="0"/>
                </a:defRPr>
              </a:lvl3pPr>
              <a:lvl4pPr marL="2742560"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4pPr>
              <a:lvl5pPr marL="3656746"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gn="r">
                <a:lnSpc>
                  <a:spcPct val="100000"/>
                </a:lnSpc>
                <a:spcBef>
                  <a:spcPts val="1200"/>
                </a:spcBef>
              </a:pPr>
              <a:r>
                <a:rPr lang="en-US" sz="6000">
                  <a:solidFill>
                    <a:schemeClr val="bg1"/>
                  </a:solidFill>
                  <a:latin typeface="+mn-lt"/>
                  <a:cs typeface="Calibri" panose="020F0502020204030204" pitchFamily="34" charset="0"/>
                </a:rPr>
                <a:t>30,000</a:t>
              </a:r>
              <a:endParaRPr lang="en-US" sz="6000" dirty="0">
                <a:solidFill>
                  <a:schemeClr val="bg1"/>
                </a:solidFill>
                <a:latin typeface="+mn-lt"/>
                <a:cs typeface="Calibri" panose="020F0502020204030204" pitchFamily="34" charset="0"/>
              </a:endParaRPr>
            </a:p>
          </p:txBody>
        </p:sp>
        <p:sp>
          <p:nvSpPr>
            <p:cNvPr id="17" name="Content Placeholder 5">
              <a:extLst>
                <a:ext uri="{FF2B5EF4-FFF2-40B4-BE49-F238E27FC236}">
                  <a16:creationId xmlns:a16="http://schemas.microsoft.com/office/drawing/2014/main" id="{3DA73AB9-FC0D-42C0-A8AB-4F1304783731}"/>
                </a:ext>
              </a:extLst>
            </p:cNvPr>
            <p:cNvSpPr txBox="1">
              <a:spLocks/>
            </p:cNvSpPr>
            <p:nvPr/>
          </p:nvSpPr>
          <p:spPr>
            <a:xfrm>
              <a:off x="549565" y="4263845"/>
              <a:ext cx="5768020" cy="474785"/>
            </a:xfrm>
            <a:prstGeom prst="rect">
              <a:avLst/>
            </a:prstGeom>
            <a:ln>
              <a:noFill/>
            </a:ln>
          </p:spPr>
          <p:txBody>
            <a:bodyPr anchor="ctr" anchorCtr="0"/>
            <a:lstStyle>
              <a:lvl1pPr marL="0" indent="0" algn="l" defTabSz="1828373" rtl="0" eaLnBrk="1" latinLnBrk="0" hangingPunct="1">
                <a:lnSpc>
                  <a:spcPct val="90000"/>
                </a:lnSpc>
                <a:spcBef>
                  <a:spcPts val="2000"/>
                </a:spcBef>
                <a:buFont typeface="Arial" panose="020B0604020202020204" pitchFamily="34" charset="0"/>
                <a:buNone/>
                <a:defRPr sz="4000" b="0" i="0" kern="1200">
                  <a:solidFill>
                    <a:schemeClr val="tx1"/>
                  </a:solidFill>
                  <a:latin typeface="Lato Regular" charset="0"/>
                  <a:ea typeface="Lato Regular" charset="0"/>
                  <a:cs typeface="Lato Regular" charset="0"/>
                </a:defRPr>
              </a:lvl1pPr>
              <a:lvl2pPr marL="914186" indent="0" algn="l" defTabSz="1828373" rtl="0" eaLnBrk="1" latinLnBrk="0" hangingPunct="1">
                <a:lnSpc>
                  <a:spcPct val="90000"/>
                </a:lnSpc>
                <a:spcBef>
                  <a:spcPts val="1000"/>
                </a:spcBef>
                <a:buFont typeface="Arial" panose="020B0604020202020204" pitchFamily="34" charset="0"/>
                <a:buNone/>
                <a:defRPr sz="3201" b="0" i="0" kern="1200">
                  <a:solidFill>
                    <a:schemeClr val="tx1"/>
                  </a:solidFill>
                  <a:latin typeface="Lato Regular" charset="0"/>
                  <a:ea typeface="Lato Regular" charset="0"/>
                  <a:cs typeface="Lato Regular" charset="0"/>
                </a:defRPr>
              </a:lvl2pPr>
              <a:lvl3pPr marL="1828373" indent="0" algn="l" defTabSz="1828373" rtl="0" eaLnBrk="1" latinLnBrk="0" hangingPunct="1">
                <a:lnSpc>
                  <a:spcPct val="90000"/>
                </a:lnSpc>
                <a:spcBef>
                  <a:spcPts val="1000"/>
                </a:spcBef>
                <a:buFont typeface="Arial" panose="020B0604020202020204" pitchFamily="34" charset="0"/>
                <a:buNone/>
                <a:defRPr sz="2399" b="0" i="0" kern="1200">
                  <a:solidFill>
                    <a:schemeClr val="tx1"/>
                  </a:solidFill>
                  <a:latin typeface="Lato Regular" charset="0"/>
                  <a:ea typeface="Lato Regular" charset="0"/>
                  <a:cs typeface="Lato Regular" charset="0"/>
                </a:defRPr>
              </a:lvl3pPr>
              <a:lvl4pPr marL="2742560"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4pPr>
              <a:lvl5pPr marL="3656746"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00000"/>
                </a:lnSpc>
                <a:spcBef>
                  <a:spcPts val="1200"/>
                </a:spcBef>
              </a:pPr>
              <a:r>
                <a:rPr lang="en-US" sz="6000" dirty="0">
                  <a:solidFill>
                    <a:schemeClr val="tx2"/>
                  </a:solidFill>
                  <a:latin typeface="+mn-lt"/>
                </a:rPr>
                <a:t>Loss on Disposal of Plant Assets</a:t>
              </a:r>
            </a:p>
          </p:txBody>
        </p:sp>
        <p:sp>
          <p:nvSpPr>
            <p:cNvPr id="18" name="Content Placeholder 6">
              <a:extLst>
                <a:ext uri="{FF2B5EF4-FFF2-40B4-BE49-F238E27FC236}">
                  <a16:creationId xmlns:a16="http://schemas.microsoft.com/office/drawing/2014/main" id="{C983C53B-26BA-48BD-B645-9AE3D35164B2}"/>
                </a:ext>
              </a:extLst>
            </p:cNvPr>
            <p:cNvSpPr txBox="1">
              <a:spLocks/>
            </p:cNvSpPr>
            <p:nvPr/>
          </p:nvSpPr>
          <p:spPr>
            <a:xfrm>
              <a:off x="6089900" y="4263845"/>
              <a:ext cx="1487311" cy="474785"/>
            </a:xfrm>
            <a:prstGeom prst="rect">
              <a:avLst/>
            </a:prstGeom>
            <a:ln>
              <a:noFill/>
            </a:ln>
          </p:spPr>
          <p:txBody>
            <a:bodyPr anchor="ctr" anchorCtr="0"/>
            <a:lstStyle>
              <a:lvl1pPr marL="0" indent="0" algn="l" defTabSz="1828373" rtl="0" eaLnBrk="1" latinLnBrk="0" hangingPunct="1">
                <a:lnSpc>
                  <a:spcPct val="90000"/>
                </a:lnSpc>
                <a:spcBef>
                  <a:spcPts val="2000"/>
                </a:spcBef>
                <a:buFont typeface="Arial" panose="020B0604020202020204" pitchFamily="34" charset="0"/>
                <a:buNone/>
                <a:defRPr sz="4000" b="0" i="0" kern="1200">
                  <a:solidFill>
                    <a:schemeClr val="tx1"/>
                  </a:solidFill>
                  <a:latin typeface="Lato Regular" charset="0"/>
                  <a:ea typeface="Lato Regular" charset="0"/>
                  <a:cs typeface="Lato Regular" charset="0"/>
                </a:defRPr>
              </a:lvl1pPr>
              <a:lvl2pPr marL="914186" indent="0" algn="l" defTabSz="1828373" rtl="0" eaLnBrk="1" latinLnBrk="0" hangingPunct="1">
                <a:lnSpc>
                  <a:spcPct val="90000"/>
                </a:lnSpc>
                <a:spcBef>
                  <a:spcPts val="1000"/>
                </a:spcBef>
                <a:buFont typeface="Arial" panose="020B0604020202020204" pitchFamily="34" charset="0"/>
                <a:buNone/>
                <a:defRPr sz="3201" b="0" i="0" kern="1200">
                  <a:solidFill>
                    <a:schemeClr val="tx1"/>
                  </a:solidFill>
                  <a:latin typeface="Lato Regular" charset="0"/>
                  <a:ea typeface="Lato Regular" charset="0"/>
                  <a:cs typeface="Lato Regular" charset="0"/>
                </a:defRPr>
              </a:lvl2pPr>
              <a:lvl3pPr marL="1828373" indent="0" algn="l" defTabSz="1828373" rtl="0" eaLnBrk="1" latinLnBrk="0" hangingPunct="1">
                <a:lnSpc>
                  <a:spcPct val="90000"/>
                </a:lnSpc>
                <a:spcBef>
                  <a:spcPts val="1000"/>
                </a:spcBef>
                <a:buFont typeface="Arial" panose="020B0604020202020204" pitchFamily="34" charset="0"/>
                <a:buNone/>
                <a:defRPr sz="2399" b="0" i="0" kern="1200">
                  <a:solidFill>
                    <a:schemeClr val="tx1"/>
                  </a:solidFill>
                  <a:latin typeface="Lato Regular" charset="0"/>
                  <a:ea typeface="Lato Regular" charset="0"/>
                  <a:cs typeface="Lato Regular" charset="0"/>
                </a:defRPr>
              </a:lvl3pPr>
              <a:lvl4pPr marL="2742560"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4pPr>
              <a:lvl5pPr marL="3656746"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gn="r">
                <a:lnSpc>
                  <a:spcPct val="100000"/>
                </a:lnSpc>
                <a:spcBef>
                  <a:spcPts val="1200"/>
                </a:spcBef>
              </a:pPr>
              <a:r>
                <a:rPr lang="en-US" sz="6000">
                  <a:solidFill>
                    <a:schemeClr val="bg1"/>
                  </a:solidFill>
                  <a:latin typeface="+mn-lt"/>
                </a:rPr>
                <a:t>4,000</a:t>
              </a:r>
              <a:endParaRPr lang="en-US" sz="6000" dirty="0">
                <a:solidFill>
                  <a:schemeClr val="bg1"/>
                </a:solidFill>
                <a:latin typeface="+mn-lt"/>
              </a:endParaRPr>
            </a:p>
          </p:txBody>
        </p:sp>
        <p:sp>
          <p:nvSpPr>
            <p:cNvPr id="19" name="Content Placeholder 5">
              <a:extLst>
                <a:ext uri="{FF2B5EF4-FFF2-40B4-BE49-F238E27FC236}">
                  <a16:creationId xmlns:a16="http://schemas.microsoft.com/office/drawing/2014/main" id="{BEB75715-E53E-41EB-A898-39E79A91C4BD}"/>
                </a:ext>
              </a:extLst>
            </p:cNvPr>
            <p:cNvSpPr txBox="1">
              <a:spLocks/>
            </p:cNvSpPr>
            <p:nvPr/>
          </p:nvSpPr>
          <p:spPr>
            <a:xfrm>
              <a:off x="549565" y="3314788"/>
              <a:ext cx="4705490" cy="474785"/>
            </a:xfrm>
            <a:prstGeom prst="rect">
              <a:avLst/>
            </a:prstGeom>
            <a:ln>
              <a:noFill/>
            </a:ln>
          </p:spPr>
          <p:txBody>
            <a:bodyPr anchor="ctr" anchorCtr="0"/>
            <a:lstStyle>
              <a:lvl1pPr marL="0" indent="0" algn="l" defTabSz="1828373" rtl="0" eaLnBrk="1" latinLnBrk="0" hangingPunct="1">
                <a:lnSpc>
                  <a:spcPct val="90000"/>
                </a:lnSpc>
                <a:spcBef>
                  <a:spcPts val="2000"/>
                </a:spcBef>
                <a:buFont typeface="Arial" panose="020B0604020202020204" pitchFamily="34" charset="0"/>
                <a:buNone/>
                <a:defRPr sz="4000" b="0" i="0" kern="1200">
                  <a:solidFill>
                    <a:schemeClr val="tx1"/>
                  </a:solidFill>
                  <a:latin typeface="Lato Regular" charset="0"/>
                  <a:ea typeface="Lato Regular" charset="0"/>
                  <a:cs typeface="Lato Regular" charset="0"/>
                </a:defRPr>
              </a:lvl1pPr>
              <a:lvl2pPr marL="914186" indent="0" algn="l" defTabSz="1828373" rtl="0" eaLnBrk="1" latinLnBrk="0" hangingPunct="1">
                <a:lnSpc>
                  <a:spcPct val="90000"/>
                </a:lnSpc>
                <a:spcBef>
                  <a:spcPts val="1000"/>
                </a:spcBef>
                <a:buFont typeface="Arial" panose="020B0604020202020204" pitchFamily="34" charset="0"/>
                <a:buNone/>
                <a:defRPr sz="3201" b="0" i="0" kern="1200">
                  <a:solidFill>
                    <a:schemeClr val="tx1"/>
                  </a:solidFill>
                  <a:latin typeface="Lato Regular" charset="0"/>
                  <a:ea typeface="Lato Regular" charset="0"/>
                  <a:cs typeface="Lato Regular" charset="0"/>
                </a:defRPr>
              </a:lvl2pPr>
              <a:lvl3pPr marL="1828373" indent="0" algn="l" defTabSz="1828373" rtl="0" eaLnBrk="1" latinLnBrk="0" hangingPunct="1">
                <a:lnSpc>
                  <a:spcPct val="90000"/>
                </a:lnSpc>
                <a:spcBef>
                  <a:spcPts val="1000"/>
                </a:spcBef>
                <a:buFont typeface="Arial" panose="020B0604020202020204" pitchFamily="34" charset="0"/>
                <a:buNone/>
                <a:defRPr sz="2399" b="0" i="0" kern="1200">
                  <a:solidFill>
                    <a:schemeClr val="tx1"/>
                  </a:solidFill>
                  <a:latin typeface="Lato Regular" charset="0"/>
                  <a:ea typeface="Lato Regular" charset="0"/>
                  <a:cs typeface="Lato Regular" charset="0"/>
                </a:defRPr>
              </a:lvl3pPr>
              <a:lvl4pPr marL="2742560"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4pPr>
              <a:lvl5pPr marL="3656746"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00000"/>
                </a:lnSpc>
                <a:spcBef>
                  <a:spcPts val="1200"/>
                </a:spcBef>
              </a:pPr>
              <a:r>
                <a:rPr lang="en-US" sz="6000" dirty="0">
                  <a:solidFill>
                    <a:schemeClr val="tx2"/>
                  </a:solidFill>
                  <a:latin typeface="+mn-lt"/>
                </a:rPr>
                <a:t>Cash</a:t>
              </a:r>
            </a:p>
          </p:txBody>
        </p:sp>
        <p:sp>
          <p:nvSpPr>
            <p:cNvPr id="20" name="Content Placeholder 6">
              <a:extLst>
                <a:ext uri="{FF2B5EF4-FFF2-40B4-BE49-F238E27FC236}">
                  <a16:creationId xmlns:a16="http://schemas.microsoft.com/office/drawing/2014/main" id="{5AB7C86A-74ED-4239-8E67-084EBBAA13EC}"/>
                </a:ext>
              </a:extLst>
            </p:cNvPr>
            <p:cNvSpPr txBox="1">
              <a:spLocks/>
            </p:cNvSpPr>
            <p:nvPr/>
          </p:nvSpPr>
          <p:spPr>
            <a:xfrm>
              <a:off x="6089900" y="3314788"/>
              <a:ext cx="1487311" cy="474785"/>
            </a:xfrm>
            <a:prstGeom prst="rect">
              <a:avLst/>
            </a:prstGeom>
            <a:ln>
              <a:noFill/>
            </a:ln>
          </p:spPr>
          <p:txBody>
            <a:bodyPr anchor="ctr" anchorCtr="0"/>
            <a:lstStyle>
              <a:lvl1pPr marL="0" indent="0" algn="l" defTabSz="1828373" rtl="0" eaLnBrk="1" latinLnBrk="0" hangingPunct="1">
                <a:lnSpc>
                  <a:spcPct val="90000"/>
                </a:lnSpc>
                <a:spcBef>
                  <a:spcPts val="2000"/>
                </a:spcBef>
                <a:buFont typeface="Arial" panose="020B0604020202020204" pitchFamily="34" charset="0"/>
                <a:buNone/>
                <a:defRPr sz="4000" b="0" i="0" kern="1200">
                  <a:solidFill>
                    <a:schemeClr val="tx1"/>
                  </a:solidFill>
                  <a:latin typeface="Lato Regular" charset="0"/>
                  <a:ea typeface="Lato Regular" charset="0"/>
                  <a:cs typeface="Lato Regular" charset="0"/>
                </a:defRPr>
              </a:lvl1pPr>
              <a:lvl2pPr marL="914186" indent="0" algn="l" defTabSz="1828373" rtl="0" eaLnBrk="1" latinLnBrk="0" hangingPunct="1">
                <a:lnSpc>
                  <a:spcPct val="90000"/>
                </a:lnSpc>
                <a:spcBef>
                  <a:spcPts val="1000"/>
                </a:spcBef>
                <a:buFont typeface="Arial" panose="020B0604020202020204" pitchFamily="34" charset="0"/>
                <a:buNone/>
                <a:defRPr sz="3201" b="0" i="0" kern="1200">
                  <a:solidFill>
                    <a:schemeClr val="tx1"/>
                  </a:solidFill>
                  <a:latin typeface="Lato Regular" charset="0"/>
                  <a:ea typeface="Lato Regular" charset="0"/>
                  <a:cs typeface="Lato Regular" charset="0"/>
                </a:defRPr>
              </a:lvl2pPr>
              <a:lvl3pPr marL="1828373" indent="0" algn="l" defTabSz="1828373" rtl="0" eaLnBrk="1" latinLnBrk="0" hangingPunct="1">
                <a:lnSpc>
                  <a:spcPct val="90000"/>
                </a:lnSpc>
                <a:spcBef>
                  <a:spcPts val="1000"/>
                </a:spcBef>
                <a:buFont typeface="Arial" panose="020B0604020202020204" pitchFamily="34" charset="0"/>
                <a:buNone/>
                <a:defRPr sz="2399" b="0" i="0" kern="1200">
                  <a:solidFill>
                    <a:schemeClr val="tx1"/>
                  </a:solidFill>
                  <a:latin typeface="Lato Regular" charset="0"/>
                  <a:ea typeface="Lato Regular" charset="0"/>
                  <a:cs typeface="Lato Regular" charset="0"/>
                </a:defRPr>
              </a:lvl3pPr>
              <a:lvl4pPr marL="2742560"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4pPr>
              <a:lvl5pPr marL="3656746"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gn="r">
                <a:lnSpc>
                  <a:spcPct val="100000"/>
                </a:lnSpc>
                <a:spcBef>
                  <a:spcPts val="1200"/>
                </a:spcBef>
              </a:pPr>
              <a:r>
                <a:rPr lang="en-US" sz="6000" dirty="0">
                  <a:solidFill>
                    <a:schemeClr val="bg1"/>
                  </a:solidFill>
                  <a:latin typeface="+mn-lt"/>
                </a:rPr>
                <a:t>10,000</a:t>
              </a:r>
            </a:p>
          </p:txBody>
        </p:sp>
      </p:grpSp>
      <p:sp>
        <p:nvSpPr>
          <p:cNvPr id="3" name="Footer Placeholder 2">
            <a:extLst>
              <a:ext uri="{FF2B5EF4-FFF2-40B4-BE49-F238E27FC236}">
                <a16:creationId xmlns:a16="http://schemas.microsoft.com/office/drawing/2014/main" id="{DAF7543E-6342-49F3-9E5C-3B0A183A0084}"/>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4" name="Slide Number Placeholder 3">
            <a:extLst>
              <a:ext uri="{FF2B5EF4-FFF2-40B4-BE49-F238E27FC236}">
                <a16:creationId xmlns:a16="http://schemas.microsoft.com/office/drawing/2014/main" id="{17B3A84A-0ABB-415E-8A9A-8D33C4FAACE8}"/>
              </a:ext>
            </a:extLst>
          </p:cNvPr>
          <p:cNvSpPr>
            <a:spLocks noGrp="1"/>
          </p:cNvSpPr>
          <p:nvPr>
            <p:ph type="sldNum" sz="quarter" idx="12"/>
          </p:nvPr>
        </p:nvSpPr>
        <p:spPr/>
        <p:txBody>
          <a:bodyPr/>
          <a:lstStyle/>
          <a:p>
            <a:fld id="{EBE3AD81-3AD4-9C46-856E-C08CF1183C60}" type="slidenum">
              <a:rPr lang="en-US" smtClean="0"/>
              <a:pPr/>
              <a:t>44</a:t>
            </a:fld>
            <a:endParaRPr lang="en-US" dirty="0"/>
          </a:p>
        </p:txBody>
      </p:sp>
    </p:spTree>
    <p:extLst>
      <p:ext uri="{BB962C8B-B14F-4D97-AF65-F5344CB8AC3E}">
        <p14:creationId xmlns:p14="http://schemas.microsoft.com/office/powerpoint/2010/main" val="669414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4CEAF-C8B9-4406-8E96-9C7A3C12BF14}"/>
              </a:ext>
            </a:extLst>
          </p:cNvPr>
          <p:cNvSpPr>
            <a:spLocks noGrp="1"/>
          </p:cNvSpPr>
          <p:nvPr>
            <p:ph type="title"/>
          </p:nvPr>
        </p:nvSpPr>
        <p:spPr/>
        <p:txBody>
          <a:bodyPr/>
          <a:lstStyle/>
          <a:p>
            <a:r>
              <a:rPr lang="en-US" dirty="0"/>
              <a:t>Natural Resources and Depletion</a:t>
            </a:r>
          </a:p>
        </p:txBody>
      </p:sp>
      <p:sp>
        <p:nvSpPr>
          <p:cNvPr id="3" name="Content Placeholder 2">
            <a:extLst>
              <a:ext uri="{FF2B5EF4-FFF2-40B4-BE49-F238E27FC236}">
                <a16:creationId xmlns:a16="http://schemas.microsoft.com/office/drawing/2014/main" id="{1B2F52B6-1FFB-443F-84DE-7FBA5E06F115}"/>
              </a:ext>
            </a:extLst>
          </p:cNvPr>
          <p:cNvSpPr>
            <a:spLocks noGrp="1"/>
          </p:cNvSpPr>
          <p:nvPr>
            <p:ph sz="quarter" idx="13"/>
          </p:nvPr>
        </p:nvSpPr>
        <p:spPr>
          <a:xfrm>
            <a:off x="9085385" y="2330379"/>
            <a:ext cx="14206415" cy="10033073"/>
          </a:xfrm>
        </p:spPr>
        <p:txBody>
          <a:bodyPr/>
          <a:lstStyle/>
          <a:p>
            <a:r>
              <a:rPr lang="en-US" b="1" dirty="0"/>
              <a:t>Natural resources </a:t>
            </a:r>
            <a:r>
              <a:rPr lang="en-US" dirty="0"/>
              <a:t>consist of standing timber and underground deposits of oil, gas, and minerals</a:t>
            </a:r>
          </a:p>
          <a:p>
            <a:r>
              <a:rPr lang="en-US" dirty="0"/>
              <a:t>Distinguishing characteristics</a:t>
            </a:r>
          </a:p>
          <a:p>
            <a:pPr lvl="1"/>
            <a:r>
              <a:rPr lang="en-US" dirty="0"/>
              <a:t>Physically extracted in operations</a:t>
            </a:r>
          </a:p>
          <a:p>
            <a:pPr lvl="1"/>
            <a:r>
              <a:rPr lang="en-US" dirty="0"/>
              <a:t>Replaceable only by an act of nature</a:t>
            </a:r>
          </a:p>
          <a:p>
            <a:r>
              <a:rPr lang="en-US" b="1" dirty="0"/>
              <a:t>Cost</a:t>
            </a:r>
            <a:r>
              <a:rPr lang="en-US" dirty="0"/>
              <a:t> is the price needed to acquire the resource and prepare it for its intended use</a:t>
            </a:r>
          </a:p>
          <a:p>
            <a:endParaRPr lang="en-US" dirty="0"/>
          </a:p>
        </p:txBody>
      </p:sp>
      <p:pic>
        <p:nvPicPr>
          <p:cNvPr id="5" name="Picture 2" descr="Related image">
            <a:extLst>
              <a:ext uri="{FF2B5EF4-FFF2-40B4-BE49-F238E27FC236}">
                <a16:creationId xmlns:a16="http://schemas.microsoft.com/office/drawing/2014/main" id="{17FB84DB-40EB-4096-AC2F-CC3EFA9144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612"/>
          <a:stretch/>
        </p:blipFill>
        <p:spPr bwMode="auto">
          <a:xfrm>
            <a:off x="1085850" y="2471211"/>
            <a:ext cx="7731185" cy="101665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Related image">
            <a:extLst>
              <a:ext uri="{FF2B5EF4-FFF2-40B4-BE49-F238E27FC236}">
                <a16:creationId xmlns:a16="http://schemas.microsoft.com/office/drawing/2014/main" id="{AE3A760F-FD08-4E53-966F-5F56F5A62DB3}"/>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22604"/>
          <a:stretch/>
        </p:blipFill>
        <p:spPr bwMode="auto">
          <a:xfrm>
            <a:off x="17006195" y="9523224"/>
            <a:ext cx="6024522" cy="31145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mmunities resist Chinese mining company's iron ore tailings dam">
            <a:extLst>
              <a:ext uri="{FF2B5EF4-FFF2-40B4-BE49-F238E27FC236}">
                <a16:creationId xmlns:a16="http://schemas.microsoft.com/office/drawing/2014/main" id="{87F0A12D-2BF1-4BD6-BDA8-82D8914BB99B}"/>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4544949" y="9159807"/>
            <a:ext cx="4683195" cy="310964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ree Reasons US Iron Ore Mining is Expected to Grow">
            <a:extLst>
              <a:ext uri="{FF2B5EF4-FFF2-40B4-BE49-F238E27FC236}">
                <a16:creationId xmlns:a16="http://schemas.microsoft.com/office/drawing/2014/main" id="{5BEBEFEF-6850-4F00-8D80-268B88F40666}"/>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4544949" y="5790312"/>
            <a:ext cx="4674657" cy="311320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SY govt eyes iron ore seized in mining scam for auction, spend funds for  COVID - The Federal">
            <a:extLst>
              <a:ext uri="{FF2B5EF4-FFF2-40B4-BE49-F238E27FC236}">
                <a16:creationId xmlns:a16="http://schemas.microsoft.com/office/drawing/2014/main" id="{C0CC1C94-4511-427E-9F9C-B3B9D2E2CE0D}"/>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1890892" y="9523223"/>
            <a:ext cx="4981128" cy="3113205"/>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312634B5-4F30-4C5D-B6E1-E46AF48688B6}"/>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9" name="Slide Number Placeholder 8">
            <a:extLst>
              <a:ext uri="{FF2B5EF4-FFF2-40B4-BE49-F238E27FC236}">
                <a16:creationId xmlns:a16="http://schemas.microsoft.com/office/drawing/2014/main" id="{24C28145-75DD-4508-84F7-6C96C979829C}"/>
              </a:ext>
            </a:extLst>
          </p:cNvPr>
          <p:cNvSpPr>
            <a:spLocks noGrp="1"/>
          </p:cNvSpPr>
          <p:nvPr>
            <p:ph type="sldNum" sz="quarter" idx="12"/>
          </p:nvPr>
        </p:nvSpPr>
        <p:spPr/>
        <p:txBody>
          <a:bodyPr/>
          <a:lstStyle/>
          <a:p>
            <a:fld id="{EBE3AD81-3AD4-9C46-856E-C08CF1183C60}" type="slidenum">
              <a:rPr lang="en-US" smtClean="0"/>
              <a:pPr/>
              <a:t>45</a:t>
            </a:fld>
            <a:endParaRPr lang="en-US" dirty="0"/>
          </a:p>
        </p:txBody>
      </p:sp>
    </p:spTree>
    <p:extLst>
      <p:ext uri="{BB962C8B-B14F-4D97-AF65-F5344CB8AC3E}">
        <p14:creationId xmlns:p14="http://schemas.microsoft.com/office/powerpoint/2010/main" val="2322016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ED1E-7789-4E3A-A742-C577826D5874}"/>
              </a:ext>
            </a:extLst>
          </p:cNvPr>
          <p:cNvSpPr>
            <a:spLocks noGrp="1"/>
          </p:cNvSpPr>
          <p:nvPr>
            <p:ph type="title"/>
          </p:nvPr>
        </p:nvSpPr>
        <p:spPr/>
        <p:txBody>
          <a:bodyPr/>
          <a:lstStyle/>
          <a:p>
            <a:r>
              <a:rPr lang="en-US" dirty="0"/>
              <a:t>Natural Resources and Depletion (cont’d)</a:t>
            </a:r>
          </a:p>
        </p:txBody>
      </p:sp>
      <p:sp>
        <p:nvSpPr>
          <p:cNvPr id="3" name="Content Placeholder 2">
            <a:extLst>
              <a:ext uri="{FF2B5EF4-FFF2-40B4-BE49-F238E27FC236}">
                <a16:creationId xmlns:a16="http://schemas.microsoft.com/office/drawing/2014/main" id="{C2906FA6-BC27-4C20-BF64-C60C7F4A18AA}"/>
              </a:ext>
            </a:extLst>
          </p:cNvPr>
          <p:cNvSpPr>
            <a:spLocks noGrp="1"/>
          </p:cNvSpPr>
          <p:nvPr>
            <p:ph sz="quarter" idx="13"/>
          </p:nvPr>
        </p:nvSpPr>
        <p:spPr/>
        <p:txBody>
          <a:bodyPr/>
          <a:lstStyle/>
          <a:p>
            <a:r>
              <a:rPr lang="en-US" b="1" dirty="0"/>
              <a:t>Depletion</a:t>
            </a:r>
            <a:r>
              <a:rPr lang="en-US" dirty="0"/>
              <a:t>: the allocation of the cost of natural resources in a rational and systematic manner over the resource’s useful life </a:t>
            </a:r>
          </a:p>
          <a:p>
            <a:pPr lvl="1"/>
            <a:r>
              <a:rPr lang="en-US" dirty="0"/>
              <a:t>Companies generally use </a:t>
            </a:r>
            <a:r>
              <a:rPr lang="en-US" b="1" dirty="0"/>
              <a:t>units-of-activity</a:t>
            </a:r>
            <a:r>
              <a:rPr lang="en-US" dirty="0"/>
              <a:t> method to compute depletion</a:t>
            </a:r>
          </a:p>
          <a:p>
            <a:r>
              <a:rPr lang="en-US" sz="5400" dirty="0"/>
              <a:t>Example: assume that Lane Coal invests HK$50 million in a mine estimated to have 10 million tons of coal and no residual value</a:t>
            </a:r>
          </a:p>
          <a:p>
            <a:endParaRPr lang="en-US" sz="5400" dirty="0"/>
          </a:p>
          <a:p>
            <a:endParaRPr lang="en-US" sz="5400" dirty="0"/>
          </a:p>
          <a:p>
            <a:r>
              <a:rPr lang="en-US" sz="5400" dirty="0"/>
              <a:t>If Lane extracts 250,000 tons in the first year, then the depletion for the year is HK$1,250,000 (250,000 tons × HK$5)</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90918CA-F1B4-4D8B-8976-97209BE9F8B3}"/>
                  </a:ext>
                </a:extLst>
              </p:cNvPr>
              <p:cNvSpPr/>
              <p:nvPr/>
            </p:nvSpPr>
            <p:spPr>
              <a:xfrm>
                <a:off x="1211944" y="6704314"/>
                <a:ext cx="22301200" cy="1625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US" sz="4400" b="1" i="0" dirty="0" smtClean="0">
                          <a:solidFill>
                            <a:sysClr val="windowText" lastClr="000000"/>
                          </a:solidFill>
                          <a:latin typeface="Cambria Math" panose="02040503050406030204" pitchFamily="18" charset="0"/>
                        </a:rPr>
                        <m:t>𝐃𝐞𝐩𝐥𝐞𝐭𝐢𝐨𝐧</m:t>
                      </m:r>
                      <m:r>
                        <a:rPr lang="en-US" sz="4400" b="1" i="0" dirty="0" smtClean="0">
                          <a:solidFill>
                            <a:sysClr val="windowText" lastClr="000000"/>
                          </a:solidFill>
                          <a:latin typeface="Cambria Math" panose="02040503050406030204" pitchFamily="18" charset="0"/>
                        </a:rPr>
                        <m:t> </m:t>
                      </m:r>
                      <m:r>
                        <a:rPr lang="en-US" sz="4400" b="1" i="0" dirty="0" smtClean="0">
                          <a:solidFill>
                            <a:sysClr val="windowText" lastClr="000000"/>
                          </a:solidFill>
                          <a:latin typeface="Cambria Math" panose="02040503050406030204" pitchFamily="18" charset="0"/>
                        </a:rPr>
                        <m:t>𝐂𝐨𝐬𝐭</m:t>
                      </m:r>
                      <m:r>
                        <a:rPr lang="en-US" sz="4400" b="1" i="0" dirty="0" smtClean="0">
                          <a:solidFill>
                            <a:sysClr val="windowText" lastClr="000000"/>
                          </a:solidFill>
                          <a:latin typeface="Cambria Math" panose="02040503050406030204" pitchFamily="18" charset="0"/>
                        </a:rPr>
                        <m:t> </m:t>
                      </m:r>
                      <m:r>
                        <a:rPr lang="en-US" sz="4400" b="1" i="0" dirty="0" smtClean="0">
                          <a:solidFill>
                            <a:sysClr val="windowText" lastClr="000000"/>
                          </a:solidFill>
                          <a:latin typeface="Cambria Math" panose="02040503050406030204" pitchFamily="18" charset="0"/>
                        </a:rPr>
                        <m:t>𝐩𝐞𝐫</m:t>
                      </m:r>
                      <m:r>
                        <a:rPr lang="en-US" sz="4400" b="1" i="0" dirty="0" smtClean="0">
                          <a:solidFill>
                            <a:sysClr val="windowText" lastClr="000000"/>
                          </a:solidFill>
                          <a:latin typeface="Cambria Math" panose="02040503050406030204" pitchFamily="18" charset="0"/>
                        </a:rPr>
                        <m:t> </m:t>
                      </m:r>
                      <m:r>
                        <a:rPr lang="en-US" sz="4400" b="1" i="0" dirty="0" smtClean="0">
                          <a:solidFill>
                            <a:sysClr val="windowText" lastClr="000000"/>
                          </a:solidFill>
                          <a:latin typeface="Cambria Math" panose="02040503050406030204" pitchFamily="18" charset="0"/>
                        </a:rPr>
                        <m:t>𝐔𝐧𝐢𝐭</m:t>
                      </m:r>
                      <m:r>
                        <a:rPr lang="en-US" sz="4400" b="1" dirty="0">
                          <a:solidFill>
                            <a:sysClr val="windowText" lastClr="000000"/>
                          </a:solidFill>
                          <a:latin typeface="Cambria Math" panose="02040503050406030204" pitchFamily="18" charset="0"/>
                        </a:rPr>
                        <m:t>= </m:t>
                      </m:r>
                      <m:f>
                        <m:fPr>
                          <m:ctrlPr>
                            <a:rPr lang="en-US" sz="4400" b="1" i="1" dirty="0" smtClean="0">
                              <a:solidFill>
                                <a:sysClr val="windowText" lastClr="000000"/>
                              </a:solidFill>
                              <a:latin typeface="Cambria Math" panose="02040503050406030204" pitchFamily="18" charset="0"/>
                            </a:rPr>
                          </m:ctrlPr>
                        </m:fPr>
                        <m:num>
                          <m:r>
                            <a:rPr lang="en-US" altLang="zh-CN" sz="4400" b="1" i="0" dirty="0" smtClean="0">
                              <a:solidFill>
                                <a:srgbClr val="00B0F0"/>
                              </a:solidFill>
                              <a:latin typeface="Cambria Math" panose="02040503050406030204" pitchFamily="18" charset="0"/>
                            </a:rPr>
                            <m:t>𝐓𝐨𝐭𝐚𝐥</m:t>
                          </m:r>
                          <m:r>
                            <a:rPr lang="en-US" altLang="zh-CN" sz="4400" b="1" i="0" dirty="0" smtClean="0">
                              <a:solidFill>
                                <a:srgbClr val="00B0F0"/>
                              </a:solidFill>
                              <a:latin typeface="Cambria Math" panose="02040503050406030204" pitchFamily="18" charset="0"/>
                            </a:rPr>
                            <m:t> </m:t>
                          </m:r>
                          <m:r>
                            <a:rPr lang="en-US" sz="4400" b="1" i="0" dirty="0" smtClean="0">
                              <a:solidFill>
                                <a:srgbClr val="00B0F0"/>
                              </a:solidFill>
                              <a:latin typeface="Cambria Math" panose="02040503050406030204" pitchFamily="18" charset="0"/>
                            </a:rPr>
                            <m:t>𝐜𝐨𝐬𝐭</m:t>
                          </m:r>
                          <m:r>
                            <a:rPr lang="en-US" sz="4400" b="1" i="0" dirty="0" smtClean="0">
                              <a:solidFill>
                                <a:srgbClr val="00B0F0"/>
                              </a:solidFill>
                              <a:latin typeface="Cambria Math" panose="02040503050406030204" pitchFamily="18" charset="0"/>
                            </a:rPr>
                            <m:t> −</m:t>
                          </m:r>
                          <m:r>
                            <a:rPr lang="en-US" sz="4400" b="1" i="0" dirty="0" smtClean="0">
                              <a:solidFill>
                                <a:srgbClr val="F89387"/>
                              </a:solidFill>
                              <a:latin typeface="Cambria Math" panose="02040503050406030204" pitchFamily="18" charset="0"/>
                            </a:rPr>
                            <m:t>𝐑𝐞𝐬𝐢𝐝𝐮𝐚𝐥</m:t>
                          </m:r>
                          <m:r>
                            <a:rPr lang="en-US" sz="4400" b="1" i="0" dirty="0" smtClean="0">
                              <a:solidFill>
                                <a:srgbClr val="F89387"/>
                              </a:solidFill>
                              <a:latin typeface="Cambria Math" panose="02040503050406030204" pitchFamily="18" charset="0"/>
                            </a:rPr>
                            <m:t> </m:t>
                          </m:r>
                          <m:r>
                            <a:rPr lang="en-US" sz="4400" b="1" i="0" dirty="0" smtClean="0">
                              <a:solidFill>
                                <a:srgbClr val="F89387"/>
                              </a:solidFill>
                              <a:latin typeface="Cambria Math" panose="02040503050406030204" pitchFamily="18" charset="0"/>
                            </a:rPr>
                            <m:t>𝐯𝐚𝐥𝐮𝐞</m:t>
                          </m:r>
                        </m:num>
                        <m:den>
                          <m:r>
                            <a:rPr lang="en-US" sz="4400" b="1" i="0" dirty="0">
                              <a:solidFill>
                                <a:srgbClr val="00B050"/>
                              </a:solidFill>
                              <a:latin typeface="Cambria Math" panose="02040503050406030204" pitchFamily="18" charset="0"/>
                            </a:rPr>
                            <m:t>𝐓𝐨𝐭𝐚𝐥</m:t>
                          </m:r>
                          <m:r>
                            <a:rPr lang="en-US" sz="4400" b="1" i="0" dirty="0">
                              <a:solidFill>
                                <a:srgbClr val="00B050"/>
                              </a:solidFill>
                              <a:latin typeface="Cambria Math" panose="02040503050406030204" pitchFamily="18" charset="0"/>
                            </a:rPr>
                            <m:t> </m:t>
                          </m:r>
                          <m:r>
                            <a:rPr lang="en-US" sz="4400" b="1" i="0" dirty="0">
                              <a:solidFill>
                                <a:srgbClr val="00B050"/>
                              </a:solidFill>
                              <a:latin typeface="Cambria Math" panose="02040503050406030204" pitchFamily="18" charset="0"/>
                            </a:rPr>
                            <m:t>𝐄𝐬𝐭𝐢𝐦𝐚𝐭𝐞𝐝</m:t>
                          </m:r>
                          <m:r>
                            <a:rPr lang="en-US" sz="4400" b="1" i="0" dirty="0">
                              <a:solidFill>
                                <a:srgbClr val="00B050"/>
                              </a:solidFill>
                              <a:latin typeface="Cambria Math" panose="02040503050406030204" pitchFamily="18" charset="0"/>
                            </a:rPr>
                            <m:t> </m:t>
                          </m:r>
                          <m:r>
                            <a:rPr lang="en-US" sz="4400" b="1" i="0" dirty="0">
                              <a:solidFill>
                                <a:srgbClr val="00B050"/>
                              </a:solidFill>
                              <a:latin typeface="Cambria Math" panose="02040503050406030204" pitchFamily="18" charset="0"/>
                            </a:rPr>
                            <m:t>𝐔𝐧𝐢𝐭𝐬</m:t>
                          </m:r>
                          <m:r>
                            <a:rPr lang="en-US" sz="4400" b="1" i="0" dirty="0">
                              <a:solidFill>
                                <a:srgbClr val="00B050"/>
                              </a:solidFill>
                              <a:latin typeface="Cambria Math" panose="02040503050406030204" pitchFamily="18" charset="0"/>
                            </a:rPr>
                            <m:t> </m:t>
                          </m:r>
                          <m:r>
                            <a:rPr lang="en-US" sz="4400" b="1" i="0" dirty="0">
                              <a:solidFill>
                                <a:srgbClr val="00B050"/>
                              </a:solidFill>
                              <a:latin typeface="Cambria Math" panose="02040503050406030204" pitchFamily="18" charset="0"/>
                            </a:rPr>
                            <m:t>𝐀𝐯𝐚𝐢𝐥𝐚𝐛𝐥𝐞</m:t>
                          </m:r>
                          <m:r>
                            <a:rPr lang="en-US" sz="4400" b="1" i="0" dirty="0">
                              <a:solidFill>
                                <a:srgbClr val="00B050"/>
                              </a:solidFill>
                              <a:latin typeface="Cambria Math" panose="02040503050406030204" pitchFamily="18" charset="0"/>
                            </a:rPr>
                            <m:t> </m:t>
                          </m:r>
                        </m:den>
                      </m:f>
                      <m:r>
                        <a:rPr lang="en-US" sz="4400" b="1" i="0" dirty="0" smtClean="0">
                          <a:solidFill>
                            <a:sysClr val="windowText" lastClr="000000"/>
                          </a:solidFill>
                          <a:latin typeface="Cambria Math" panose="02040503050406030204" pitchFamily="18" charset="0"/>
                        </a:rPr>
                        <m:t>=</m:t>
                      </m:r>
                      <m:r>
                        <a:rPr lang="en-US" sz="4400" b="1" dirty="0">
                          <a:solidFill>
                            <a:sysClr val="windowText" lastClr="000000"/>
                          </a:solidFill>
                          <a:latin typeface="Cambria Math" panose="02040503050406030204" pitchFamily="18" charset="0"/>
                        </a:rPr>
                        <m:t>𝐇𝐊</m:t>
                      </m:r>
                      <m:r>
                        <a:rPr lang="en-US" sz="4400" b="1" dirty="0">
                          <a:solidFill>
                            <a:sysClr val="windowText" lastClr="000000"/>
                          </a:solidFill>
                          <a:latin typeface="Cambria Math" panose="02040503050406030204" pitchFamily="18" charset="0"/>
                        </a:rPr>
                        <m:t>$</m:t>
                      </m:r>
                      <m:r>
                        <a:rPr lang="en-US" sz="4400" b="1" dirty="0">
                          <a:solidFill>
                            <a:sysClr val="windowText" lastClr="000000"/>
                          </a:solidFill>
                          <a:latin typeface="Cambria Math" panose="02040503050406030204" pitchFamily="18" charset="0"/>
                        </a:rPr>
                        <m:t>𝟓</m:t>
                      </m:r>
                      <m:r>
                        <a:rPr lang="en-US" sz="4400" b="1" dirty="0">
                          <a:solidFill>
                            <a:sysClr val="windowText" lastClr="000000"/>
                          </a:solidFill>
                          <a:latin typeface="Cambria Math" panose="02040503050406030204" pitchFamily="18" charset="0"/>
                        </a:rPr>
                        <m:t>.</m:t>
                      </m:r>
                      <m:r>
                        <a:rPr lang="en-US" sz="4400" b="1" dirty="0">
                          <a:solidFill>
                            <a:sysClr val="windowText" lastClr="000000"/>
                          </a:solidFill>
                          <a:latin typeface="Cambria Math" panose="02040503050406030204" pitchFamily="18" charset="0"/>
                        </a:rPr>
                        <m:t>𝟎𝟎</m:t>
                      </m:r>
                      <m:r>
                        <a:rPr lang="en-US" sz="4400" b="1" dirty="0">
                          <a:solidFill>
                            <a:sysClr val="windowText" lastClr="000000"/>
                          </a:solidFill>
                          <a:latin typeface="Cambria Math" panose="02040503050406030204" pitchFamily="18" charset="0"/>
                        </a:rPr>
                        <m:t> </m:t>
                      </m:r>
                      <m:r>
                        <a:rPr lang="en-US" sz="4400" b="1" dirty="0">
                          <a:solidFill>
                            <a:sysClr val="windowText" lastClr="000000"/>
                          </a:solidFill>
                          <a:latin typeface="Cambria Math" panose="02040503050406030204" pitchFamily="18" charset="0"/>
                        </a:rPr>
                        <m:t>𝐩𝐞𝐫</m:t>
                      </m:r>
                      <m:r>
                        <a:rPr lang="en-US" sz="4400" b="1" dirty="0">
                          <a:solidFill>
                            <a:sysClr val="windowText" lastClr="000000"/>
                          </a:solidFill>
                          <a:latin typeface="Cambria Math" panose="02040503050406030204" pitchFamily="18" charset="0"/>
                        </a:rPr>
                        <m:t> </m:t>
                      </m:r>
                      <m:r>
                        <a:rPr lang="en-US" sz="4400" b="1" dirty="0">
                          <a:solidFill>
                            <a:sysClr val="windowText" lastClr="000000"/>
                          </a:solidFill>
                          <a:latin typeface="Cambria Math" panose="02040503050406030204" pitchFamily="18" charset="0"/>
                        </a:rPr>
                        <m:t>𝐭𝐨𝐧</m:t>
                      </m:r>
                    </m:oMath>
                  </m:oMathPara>
                </a14:m>
                <a:endParaRPr lang="en-US" sz="4400" b="1" dirty="0">
                  <a:solidFill>
                    <a:sysClr val="windowText" lastClr="000000"/>
                  </a:solidFill>
                </a:endParaRPr>
              </a:p>
            </p:txBody>
          </p:sp>
        </mc:Choice>
        <mc:Fallback xmlns="">
          <p:sp>
            <p:nvSpPr>
              <p:cNvPr id="5" name="Rectangle 4">
                <a:extLst>
                  <a:ext uri="{FF2B5EF4-FFF2-40B4-BE49-F238E27FC236}">
                    <a16:creationId xmlns:a16="http://schemas.microsoft.com/office/drawing/2014/main" id="{B90918CA-F1B4-4D8B-8976-97209BE9F8B3}"/>
                  </a:ext>
                </a:extLst>
              </p:cNvPr>
              <p:cNvSpPr>
                <a:spLocks noRot="1" noChangeAspect="1" noMove="1" noResize="1" noEditPoints="1" noAdjustHandles="1" noChangeArrowheads="1" noChangeShapeType="1" noTextEdit="1"/>
              </p:cNvSpPr>
              <p:nvPr/>
            </p:nvSpPr>
            <p:spPr>
              <a:xfrm>
                <a:off x="1211944" y="6704314"/>
                <a:ext cx="22301200" cy="1625600"/>
              </a:xfrm>
              <a:prstGeom prst="rect">
                <a:avLst/>
              </a:prstGeom>
              <a:blipFill>
                <a:blip r:embed="rId2"/>
                <a:stretch>
                  <a:fillRect/>
                </a:stretch>
              </a:blipFill>
              <a:ln>
                <a:no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8A131F44-852B-4464-B4FA-D5A02477236F}"/>
              </a:ext>
            </a:extLst>
          </p:cNvPr>
          <p:cNvPicPr>
            <a:picLocks noChangeAspect="1"/>
          </p:cNvPicPr>
          <p:nvPr/>
        </p:nvPicPr>
        <p:blipFill>
          <a:blip r:embed="rId3">
            <a:duotone>
              <a:prstClr val="black"/>
              <a:schemeClr val="accent4">
                <a:tint val="45000"/>
                <a:satMod val="400000"/>
              </a:schemeClr>
            </a:duotone>
          </a:blip>
          <a:stretch>
            <a:fillRect/>
          </a:stretch>
        </p:blipFill>
        <p:spPr>
          <a:xfrm>
            <a:off x="1211944" y="10511954"/>
            <a:ext cx="22301200" cy="1851498"/>
          </a:xfrm>
          <a:prstGeom prst="rect">
            <a:avLst/>
          </a:prstGeom>
        </p:spPr>
      </p:pic>
      <p:sp>
        <p:nvSpPr>
          <p:cNvPr id="10" name="Footer Placeholder 9">
            <a:extLst>
              <a:ext uri="{FF2B5EF4-FFF2-40B4-BE49-F238E27FC236}">
                <a16:creationId xmlns:a16="http://schemas.microsoft.com/office/drawing/2014/main" id="{CC662254-40F2-4C7F-91AF-F9E7C0AF60A7}"/>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11" name="Slide Number Placeholder 10">
            <a:extLst>
              <a:ext uri="{FF2B5EF4-FFF2-40B4-BE49-F238E27FC236}">
                <a16:creationId xmlns:a16="http://schemas.microsoft.com/office/drawing/2014/main" id="{4AC01E50-C8D6-4A52-A2E9-39C61D0DD104}"/>
              </a:ext>
            </a:extLst>
          </p:cNvPr>
          <p:cNvSpPr>
            <a:spLocks noGrp="1"/>
          </p:cNvSpPr>
          <p:nvPr>
            <p:ph type="sldNum" sz="quarter" idx="12"/>
          </p:nvPr>
        </p:nvSpPr>
        <p:spPr/>
        <p:txBody>
          <a:bodyPr/>
          <a:lstStyle/>
          <a:p>
            <a:fld id="{EBE3AD81-3AD4-9C46-856E-C08CF1183C60}" type="slidenum">
              <a:rPr lang="en-US" smtClean="0"/>
              <a:pPr/>
              <a:t>46</a:t>
            </a:fld>
            <a:endParaRPr lang="en-US" dirty="0"/>
          </a:p>
        </p:txBody>
      </p:sp>
    </p:spTree>
    <p:extLst>
      <p:ext uri="{BB962C8B-B14F-4D97-AF65-F5344CB8AC3E}">
        <p14:creationId xmlns:p14="http://schemas.microsoft.com/office/powerpoint/2010/main" val="127085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5736-8A73-4A77-8B4B-34EE0A38DB8E}"/>
              </a:ext>
            </a:extLst>
          </p:cNvPr>
          <p:cNvSpPr>
            <a:spLocks noGrp="1"/>
          </p:cNvSpPr>
          <p:nvPr>
            <p:ph type="title"/>
          </p:nvPr>
        </p:nvSpPr>
        <p:spPr/>
        <p:txBody>
          <a:bodyPr/>
          <a:lstStyle/>
          <a:p>
            <a:r>
              <a:rPr lang="en-US" dirty="0"/>
              <a:t>Intangible Assets</a:t>
            </a:r>
          </a:p>
        </p:txBody>
      </p:sp>
      <p:sp>
        <p:nvSpPr>
          <p:cNvPr id="3" name="Content Placeholder 2">
            <a:extLst>
              <a:ext uri="{FF2B5EF4-FFF2-40B4-BE49-F238E27FC236}">
                <a16:creationId xmlns:a16="http://schemas.microsoft.com/office/drawing/2014/main" id="{DB30CB76-6127-4D3E-B78F-82D232E8F05A}"/>
              </a:ext>
            </a:extLst>
          </p:cNvPr>
          <p:cNvSpPr>
            <a:spLocks noGrp="1"/>
          </p:cNvSpPr>
          <p:nvPr>
            <p:ph sz="quarter" idx="13"/>
          </p:nvPr>
        </p:nvSpPr>
        <p:spPr/>
        <p:txBody>
          <a:bodyPr>
            <a:normAutofit/>
          </a:bodyPr>
          <a:lstStyle/>
          <a:p>
            <a:r>
              <a:rPr lang="en-US" b="1" dirty="0">
                <a:solidFill>
                  <a:schemeClr val="accent2"/>
                </a:solidFill>
              </a:rPr>
              <a:t>Intangible assets </a:t>
            </a:r>
            <a:r>
              <a:rPr lang="en-US" dirty="0"/>
              <a:t>are </a:t>
            </a:r>
            <a:r>
              <a:rPr lang="en-US" b="1" dirty="0"/>
              <a:t>rights</a:t>
            </a:r>
            <a:r>
              <a:rPr lang="en-US" dirty="0"/>
              <a:t>, </a:t>
            </a:r>
            <a:r>
              <a:rPr lang="en-US" b="1" dirty="0"/>
              <a:t>privileges</a:t>
            </a:r>
            <a:r>
              <a:rPr lang="en-US" dirty="0"/>
              <a:t>, and </a:t>
            </a:r>
            <a:r>
              <a:rPr lang="en-US" b="1" dirty="0"/>
              <a:t>competitive advantages </a:t>
            </a:r>
            <a:r>
              <a:rPr lang="en-US" dirty="0"/>
              <a:t>that result from the ownership of long-lived assets that do not possess physical substance.</a:t>
            </a:r>
            <a:r>
              <a:rPr lang="zh-CN" altLang="en-US" dirty="0"/>
              <a:t> </a:t>
            </a:r>
            <a:r>
              <a:rPr lang="en-US" dirty="0"/>
              <a:t>Evidence of intangibles may exist in the form of contracts or licenses</a:t>
            </a:r>
          </a:p>
          <a:p>
            <a:r>
              <a:rPr lang="en-US" dirty="0"/>
              <a:t>Intangibles may arise from the following sources</a:t>
            </a:r>
          </a:p>
          <a:p>
            <a:pPr marL="1828586" lvl="1" indent="-914400">
              <a:buFont typeface="+mj-lt"/>
              <a:buAutoNum type="arabicPeriod"/>
            </a:pPr>
            <a:r>
              <a:rPr lang="en-US" dirty="0"/>
              <a:t>Government grants, such as </a:t>
            </a:r>
            <a:r>
              <a:rPr lang="en-US" b="1" dirty="0"/>
              <a:t>patents,</a:t>
            </a:r>
            <a:r>
              <a:rPr lang="en-US" dirty="0"/>
              <a:t> </a:t>
            </a:r>
            <a:r>
              <a:rPr lang="en-US" b="1" dirty="0"/>
              <a:t>copyrights</a:t>
            </a:r>
            <a:r>
              <a:rPr lang="en-US" dirty="0"/>
              <a:t>, </a:t>
            </a:r>
            <a:r>
              <a:rPr lang="en-US" b="1" dirty="0"/>
              <a:t>licenses</a:t>
            </a:r>
            <a:r>
              <a:rPr lang="en-US" dirty="0"/>
              <a:t>, </a:t>
            </a:r>
            <a:r>
              <a:rPr lang="en-US" b="1" dirty="0"/>
              <a:t>trademarks</a:t>
            </a:r>
            <a:r>
              <a:rPr lang="en-US" dirty="0"/>
              <a:t>, and </a:t>
            </a:r>
            <a:r>
              <a:rPr lang="en-US" b="1" dirty="0"/>
              <a:t>trade names</a:t>
            </a:r>
          </a:p>
          <a:p>
            <a:pPr marL="1828586" lvl="1" indent="-914400">
              <a:buFont typeface="+mj-lt"/>
              <a:buAutoNum type="arabicPeriod"/>
            </a:pPr>
            <a:r>
              <a:rPr lang="en-US" dirty="0"/>
              <a:t>Acquisition of another business, in which the purchase price includes a payment for </a:t>
            </a:r>
            <a:r>
              <a:rPr lang="en-US" b="1" dirty="0"/>
              <a:t>goodwill</a:t>
            </a:r>
          </a:p>
          <a:p>
            <a:pPr marL="1828586" lvl="1" indent="-914400">
              <a:buFont typeface="+mj-lt"/>
              <a:buAutoNum type="arabicPeriod"/>
            </a:pPr>
            <a:r>
              <a:rPr lang="en-US" dirty="0"/>
              <a:t>Private monopolistic arrangements arising from contractual agreements, such as </a:t>
            </a:r>
            <a:r>
              <a:rPr lang="en-US" b="1" dirty="0"/>
              <a:t>franchises</a:t>
            </a:r>
          </a:p>
        </p:txBody>
      </p:sp>
      <p:sp>
        <p:nvSpPr>
          <p:cNvPr id="4" name="Footer Placeholder 3">
            <a:extLst>
              <a:ext uri="{FF2B5EF4-FFF2-40B4-BE49-F238E27FC236}">
                <a16:creationId xmlns:a16="http://schemas.microsoft.com/office/drawing/2014/main" id="{CF560F7F-F190-4923-BFBA-7EBF8DCBCD8B}"/>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5" name="Slide Number Placeholder 4">
            <a:extLst>
              <a:ext uri="{FF2B5EF4-FFF2-40B4-BE49-F238E27FC236}">
                <a16:creationId xmlns:a16="http://schemas.microsoft.com/office/drawing/2014/main" id="{A8EBAF9A-884F-4BBA-9F89-385F1E8FBB80}"/>
              </a:ext>
            </a:extLst>
          </p:cNvPr>
          <p:cNvSpPr>
            <a:spLocks noGrp="1"/>
          </p:cNvSpPr>
          <p:nvPr>
            <p:ph type="sldNum" sz="quarter" idx="12"/>
          </p:nvPr>
        </p:nvSpPr>
        <p:spPr/>
        <p:txBody>
          <a:bodyPr/>
          <a:lstStyle/>
          <a:p>
            <a:fld id="{EBE3AD81-3AD4-9C46-856E-C08CF1183C60}" type="slidenum">
              <a:rPr lang="en-US" smtClean="0"/>
              <a:pPr/>
              <a:t>47</a:t>
            </a:fld>
            <a:endParaRPr lang="en-US" dirty="0"/>
          </a:p>
        </p:txBody>
      </p:sp>
    </p:spTree>
    <p:extLst>
      <p:ext uri="{BB962C8B-B14F-4D97-AF65-F5344CB8AC3E}">
        <p14:creationId xmlns:p14="http://schemas.microsoft.com/office/powerpoint/2010/main" val="632974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C997B-4A86-4FFE-A1C1-2CA672C79034}"/>
              </a:ext>
            </a:extLst>
          </p:cNvPr>
          <p:cNvSpPr>
            <a:spLocks noGrp="1"/>
          </p:cNvSpPr>
          <p:nvPr>
            <p:ph type="title"/>
          </p:nvPr>
        </p:nvSpPr>
        <p:spPr/>
        <p:txBody>
          <a:bodyPr/>
          <a:lstStyle/>
          <a:p>
            <a:r>
              <a:rPr lang="en-US" dirty="0">
                <a:ea typeface="Source Sans Pro" charset="0"/>
              </a:rPr>
              <a:t>Accounting for Intangible Assets</a:t>
            </a:r>
            <a:endParaRPr lang="en-US" dirty="0"/>
          </a:p>
        </p:txBody>
      </p:sp>
      <p:sp>
        <p:nvSpPr>
          <p:cNvPr id="3" name="Content Placeholder 2">
            <a:extLst>
              <a:ext uri="{FF2B5EF4-FFF2-40B4-BE49-F238E27FC236}">
                <a16:creationId xmlns:a16="http://schemas.microsoft.com/office/drawing/2014/main" id="{59F17EE4-051A-43BE-9E54-8D3910B990DA}"/>
              </a:ext>
            </a:extLst>
          </p:cNvPr>
          <p:cNvSpPr>
            <a:spLocks noGrp="1"/>
          </p:cNvSpPr>
          <p:nvPr>
            <p:ph sz="quarter" idx="13"/>
          </p:nvPr>
        </p:nvSpPr>
        <p:spPr/>
        <p:txBody>
          <a:bodyPr/>
          <a:lstStyle/>
          <a:p>
            <a:r>
              <a:rPr lang="en-US" dirty="0"/>
              <a:t>For </a:t>
            </a:r>
            <a:r>
              <a:rPr lang="en-US" b="1" dirty="0"/>
              <a:t>Limited-Life</a:t>
            </a:r>
            <a:r>
              <a:rPr lang="en-US" dirty="0"/>
              <a:t> Intangibles:</a:t>
            </a:r>
          </a:p>
          <a:p>
            <a:pPr lvl="1"/>
            <a:r>
              <a:rPr lang="en-US" dirty="0"/>
              <a:t>Amortize to expense</a:t>
            </a:r>
          </a:p>
          <a:p>
            <a:pPr lvl="1"/>
            <a:r>
              <a:rPr lang="en-US" dirty="0"/>
              <a:t>To record amortization of an intangible asset, a company increases (debits) Amortization Expense and decreases (credits) the specific intangible asset</a:t>
            </a:r>
          </a:p>
          <a:p>
            <a:r>
              <a:rPr lang="en-US" dirty="0"/>
              <a:t>For </a:t>
            </a:r>
            <a:r>
              <a:rPr lang="en-US" b="1" dirty="0"/>
              <a:t>Indefinite-Life</a:t>
            </a:r>
            <a:r>
              <a:rPr lang="en-US" dirty="0"/>
              <a:t> Intangibles</a:t>
            </a:r>
          </a:p>
          <a:p>
            <a:pPr lvl="1"/>
            <a:r>
              <a:rPr lang="en-US" dirty="0"/>
              <a:t>No foreseeable limit on time asset is expected to provide cash flow </a:t>
            </a:r>
          </a:p>
          <a:p>
            <a:pPr lvl="1"/>
            <a:r>
              <a:rPr lang="en-US" dirty="0"/>
              <a:t>No amortization</a:t>
            </a:r>
          </a:p>
          <a:p>
            <a:endParaRPr lang="en-US" dirty="0"/>
          </a:p>
        </p:txBody>
      </p:sp>
      <p:sp>
        <p:nvSpPr>
          <p:cNvPr id="4" name="Footer Placeholder 3">
            <a:extLst>
              <a:ext uri="{FF2B5EF4-FFF2-40B4-BE49-F238E27FC236}">
                <a16:creationId xmlns:a16="http://schemas.microsoft.com/office/drawing/2014/main" id="{D3D138E0-CF0D-4777-899B-396CDE53E324}"/>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5" name="Slide Number Placeholder 4">
            <a:extLst>
              <a:ext uri="{FF2B5EF4-FFF2-40B4-BE49-F238E27FC236}">
                <a16:creationId xmlns:a16="http://schemas.microsoft.com/office/drawing/2014/main" id="{1B5BA2AE-C78F-4033-BE91-D47D1D8BB94E}"/>
              </a:ext>
            </a:extLst>
          </p:cNvPr>
          <p:cNvSpPr>
            <a:spLocks noGrp="1"/>
          </p:cNvSpPr>
          <p:nvPr>
            <p:ph type="sldNum" sz="quarter" idx="12"/>
          </p:nvPr>
        </p:nvSpPr>
        <p:spPr/>
        <p:txBody>
          <a:bodyPr/>
          <a:lstStyle/>
          <a:p>
            <a:fld id="{EBE3AD81-3AD4-9C46-856E-C08CF1183C60}" type="slidenum">
              <a:rPr lang="en-US" smtClean="0"/>
              <a:pPr/>
              <a:t>48</a:t>
            </a:fld>
            <a:endParaRPr lang="en-US" dirty="0"/>
          </a:p>
        </p:txBody>
      </p:sp>
    </p:spTree>
    <p:extLst>
      <p:ext uri="{BB962C8B-B14F-4D97-AF65-F5344CB8AC3E}">
        <p14:creationId xmlns:p14="http://schemas.microsoft.com/office/powerpoint/2010/main" val="1771435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FF74A-7B5A-4BE9-9E02-3D183BF708B5}"/>
              </a:ext>
            </a:extLst>
          </p:cNvPr>
          <p:cNvSpPr>
            <a:spLocks noGrp="1"/>
          </p:cNvSpPr>
          <p:nvPr>
            <p:ph type="title"/>
          </p:nvPr>
        </p:nvSpPr>
        <p:spPr/>
        <p:txBody>
          <a:bodyPr/>
          <a:lstStyle/>
          <a:p>
            <a:r>
              <a:rPr lang="en-US" dirty="0">
                <a:ea typeface="Source Sans Pro" charset="0"/>
              </a:rPr>
              <a:t>Intangible Assets – </a:t>
            </a:r>
            <a:r>
              <a:rPr lang="en-US" dirty="0">
                <a:solidFill>
                  <a:schemeClr val="accent1"/>
                </a:solidFill>
                <a:ea typeface="Source Sans Pro" charset="0"/>
              </a:rPr>
              <a:t>Patent</a:t>
            </a:r>
            <a:endParaRPr lang="en-US" dirty="0">
              <a:solidFill>
                <a:schemeClr val="accent1"/>
              </a:solidFill>
            </a:endParaRPr>
          </a:p>
        </p:txBody>
      </p:sp>
      <p:sp>
        <p:nvSpPr>
          <p:cNvPr id="3" name="Content Placeholder 2">
            <a:extLst>
              <a:ext uri="{FF2B5EF4-FFF2-40B4-BE49-F238E27FC236}">
                <a16:creationId xmlns:a16="http://schemas.microsoft.com/office/drawing/2014/main" id="{9E4F572B-351F-46B8-BC89-B7BC72AF1DA6}"/>
              </a:ext>
            </a:extLst>
          </p:cNvPr>
          <p:cNvSpPr>
            <a:spLocks noGrp="1"/>
          </p:cNvSpPr>
          <p:nvPr>
            <p:ph sz="quarter" idx="13"/>
          </p:nvPr>
        </p:nvSpPr>
        <p:spPr/>
        <p:txBody>
          <a:bodyPr/>
          <a:lstStyle/>
          <a:p>
            <a:r>
              <a:rPr lang="en-US" b="1" dirty="0">
                <a:solidFill>
                  <a:srgbClr val="000000"/>
                </a:solidFill>
              </a:rPr>
              <a:t>Patent</a:t>
            </a:r>
            <a:r>
              <a:rPr lang="en-US" dirty="0">
                <a:solidFill>
                  <a:srgbClr val="000000"/>
                </a:solidFill>
              </a:rPr>
              <a:t>: exclusive right to manufacture a product or to use a process (granted for a period of 20 years in US or China)</a:t>
            </a:r>
          </a:p>
          <a:p>
            <a:pPr lvl="1"/>
            <a:r>
              <a:rPr lang="en-US" dirty="0">
                <a:solidFill>
                  <a:srgbClr val="000000"/>
                </a:solidFill>
              </a:rPr>
              <a:t>Examples: </a:t>
            </a:r>
            <a:r>
              <a:rPr lang="en-US" altLang="zh-CN" dirty="0">
                <a:solidFill>
                  <a:srgbClr val="000000"/>
                </a:solidFill>
              </a:rPr>
              <a:t>Apple Watch, Go-pro, new medicine</a:t>
            </a:r>
            <a:endParaRPr lang="en-US" dirty="0">
              <a:solidFill>
                <a:srgbClr val="000000"/>
              </a:solidFill>
            </a:endParaRPr>
          </a:p>
          <a:p>
            <a:r>
              <a:rPr lang="en-US" dirty="0">
                <a:solidFill>
                  <a:srgbClr val="000000"/>
                </a:solidFill>
              </a:rPr>
              <a:t>When</a:t>
            </a:r>
            <a:r>
              <a:rPr lang="en-US" b="1" dirty="0">
                <a:solidFill>
                  <a:srgbClr val="000000"/>
                </a:solidFill>
              </a:rPr>
              <a:t> purchased</a:t>
            </a:r>
          </a:p>
          <a:p>
            <a:pPr lvl="1"/>
            <a:r>
              <a:rPr lang="en-US" dirty="0">
                <a:solidFill>
                  <a:srgbClr val="000000"/>
                </a:solidFill>
              </a:rPr>
              <a:t>Capitalize the purchase price plus legal and filing fees</a:t>
            </a:r>
          </a:p>
          <a:p>
            <a:r>
              <a:rPr lang="en-US" dirty="0">
                <a:solidFill>
                  <a:srgbClr val="000000"/>
                </a:solidFill>
              </a:rPr>
              <a:t>When </a:t>
            </a:r>
            <a:r>
              <a:rPr lang="en-US" b="1" dirty="0">
                <a:solidFill>
                  <a:srgbClr val="000000"/>
                </a:solidFill>
              </a:rPr>
              <a:t>developed internally</a:t>
            </a:r>
            <a:endParaRPr lang="en-US" dirty="0">
              <a:solidFill>
                <a:srgbClr val="000000"/>
              </a:solidFill>
            </a:endParaRPr>
          </a:p>
          <a:p>
            <a:pPr lvl="1"/>
            <a:r>
              <a:rPr lang="en-IN" dirty="0">
                <a:solidFill>
                  <a:srgbClr val="000000"/>
                </a:solidFill>
              </a:rPr>
              <a:t>Capitalize legal and filing fees only (</a:t>
            </a:r>
            <a:r>
              <a:rPr lang="en-US" altLang="zh-CN" dirty="0">
                <a:solidFill>
                  <a:srgbClr val="000000"/>
                </a:solidFill>
              </a:rPr>
              <a:t>R&amp;D </a:t>
            </a:r>
            <a:r>
              <a:rPr lang="en-IN" dirty="0">
                <a:solidFill>
                  <a:srgbClr val="000000"/>
                </a:solidFill>
              </a:rPr>
              <a:t>costs are expensed as incurred)</a:t>
            </a:r>
          </a:p>
        </p:txBody>
      </p:sp>
      <p:pic>
        <p:nvPicPr>
          <p:cNvPr id="7" name="Picture 2" descr="Image result for Apple Watch">
            <a:extLst>
              <a:ext uri="{FF2B5EF4-FFF2-40B4-BE49-F238E27FC236}">
                <a16:creationId xmlns:a16="http://schemas.microsoft.com/office/drawing/2014/main" id="{BDF842E6-B5DE-4CBD-A84F-B1EF8744EC55}"/>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600520" y="8763000"/>
            <a:ext cx="3873429" cy="38734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Image result for Go-pro">
            <a:extLst>
              <a:ext uri="{FF2B5EF4-FFF2-40B4-BE49-F238E27FC236}">
                <a16:creationId xmlns:a16="http://schemas.microsoft.com/office/drawing/2014/main" id="{AE532F1A-36A3-4A8C-823A-49CCDCA4C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4762" y="8529639"/>
            <a:ext cx="4048125" cy="40481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Image result for pharmacy shelf">
            <a:extLst>
              <a:ext uri="{FF2B5EF4-FFF2-40B4-BE49-F238E27FC236}">
                <a16:creationId xmlns:a16="http://schemas.microsoft.com/office/drawing/2014/main" id="{61C503F7-772B-4DBF-AD2D-7669D55F4E39}"/>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6941830" y="8851864"/>
            <a:ext cx="5267382" cy="3511588"/>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11">
            <a:extLst>
              <a:ext uri="{FF2B5EF4-FFF2-40B4-BE49-F238E27FC236}">
                <a16:creationId xmlns:a16="http://schemas.microsoft.com/office/drawing/2014/main" id="{458E725B-26E8-43D3-BEA8-F3841E359E5E}"/>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13" name="Slide Number Placeholder 12">
            <a:extLst>
              <a:ext uri="{FF2B5EF4-FFF2-40B4-BE49-F238E27FC236}">
                <a16:creationId xmlns:a16="http://schemas.microsoft.com/office/drawing/2014/main" id="{C16B8A95-E19A-4EF0-B68D-4DF48406F2D5}"/>
              </a:ext>
            </a:extLst>
          </p:cNvPr>
          <p:cNvSpPr>
            <a:spLocks noGrp="1"/>
          </p:cNvSpPr>
          <p:nvPr>
            <p:ph type="sldNum" sz="quarter" idx="12"/>
          </p:nvPr>
        </p:nvSpPr>
        <p:spPr/>
        <p:txBody>
          <a:bodyPr/>
          <a:lstStyle/>
          <a:p>
            <a:fld id="{EBE3AD81-3AD4-9C46-856E-C08CF1183C60}" type="slidenum">
              <a:rPr lang="en-US" smtClean="0"/>
              <a:pPr/>
              <a:t>49</a:t>
            </a:fld>
            <a:endParaRPr lang="en-US" dirty="0"/>
          </a:p>
        </p:txBody>
      </p:sp>
    </p:spTree>
    <p:extLst>
      <p:ext uri="{BB962C8B-B14F-4D97-AF65-F5344CB8AC3E}">
        <p14:creationId xmlns:p14="http://schemas.microsoft.com/office/powerpoint/2010/main" val="2869661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474DC-5CEF-4DB2-86F9-04F45472BAB5}"/>
              </a:ext>
            </a:extLst>
          </p:cNvPr>
          <p:cNvSpPr>
            <a:spLocks noGrp="1"/>
          </p:cNvSpPr>
          <p:nvPr>
            <p:ph type="title"/>
          </p:nvPr>
        </p:nvSpPr>
        <p:spPr/>
        <p:txBody>
          <a:bodyPr/>
          <a:lstStyle/>
          <a:p>
            <a:r>
              <a:rPr lang="en-US" dirty="0"/>
              <a:t>The Cost of Plant Assets - </a:t>
            </a:r>
            <a:r>
              <a:rPr lang="en-US" dirty="0">
                <a:solidFill>
                  <a:schemeClr val="accent1"/>
                </a:solidFill>
              </a:rPr>
              <a:t>Land</a:t>
            </a:r>
          </a:p>
        </p:txBody>
      </p:sp>
      <p:sp>
        <p:nvSpPr>
          <p:cNvPr id="3" name="Content Placeholder 2">
            <a:extLst>
              <a:ext uri="{FF2B5EF4-FFF2-40B4-BE49-F238E27FC236}">
                <a16:creationId xmlns:a16="http://schemas.microsoft.com/office/drawing/2014/main" id="{838F0DC3-2FBF-473D-9906-847E4F15B291}"/>
              </a:ext>
            </a:extLst>
          </p:cNvPr>
          <p:cNvSpPr>
            <a:spLocks noGrp="1"/>
          </p:cNvSpPr>
          <p:nvPr>
            <p:ph sz="quarter" idx="13"/>
          </p:nvPr>
        </p:nvSpPr>
        <p:spPr/>
        <p:txBody>
          <a:bodyPr/>
          <a:lstStyle/>
          <a:p>
            <a:r>
              <a:rPr lang="en-US" b="1" dirty="0"/>
              <a:t>Land</a:t>
            </a:r>
          </a:p>
          <a:p>
            <a:pPr lvl="1"/>
            <a:r>
              <a:rPr lang="en-US" b="1" dirty="0"/>
              <a:t>All necessary costs </a:t>
            </a:r>
            <a:r>
              <a:rPr lang="en-US" dirty="0"/>
              <a:t>incurred in making land </a:t>
            </a:r>
            <a:r>
              <a:rPr lang="en-US" b="1" dirty="0"/>
              <a:t>ready for its intended use </a:t>
            </a:r>
            <a:r>
              <a:rPr lang="en-US" dirty="0"/>
              <a:t>increase (debit) the Land account</a:t>
            </a:r>
          </a:p>
          <a:p>
            <a:r>
              <a:rPr lang="en-US" dirty="0"/>
              <a:t>Costs typically include:</a:t>
            </a:r>
          </a:p>
          <a:p>
            <a:pPr lvl="1"/>
            <a:r>
              <a:rPr lang="en-US" dirty="0"/>
              <a:t>cash purchase price </a:t>
            </a:r>
          </a:p>
          <a:p>
            <a:pPr lvl="1"/>
            <a:r>
              <a:rPr lang="en-US" dirty="0"/>
              <a:t>closing costs such as title and attorney’s fees </a:t>
            </a:r>
          </a:p>
          <a:p>
            <a:pPr lvl="1"/>
            <a:r>
              <a:rPr lang="en-US" dirty="0"/>
              <a:t>real estate brokers’ commissions</a:t>
            </a:r>
          </a:p>
          <a:p>
            <a:pPr lvl="1"/>
            <a:r>
              <a:rPr lang="en-US" dirty="0"/>
              <a:t>accrued property taxes and other liens on land assumed by purchaser</a:t>
            </a:r>
          </a:p>
          <a:p>
            <a:endParaRPr lang="en-US" dirty="0"/>
          </a:p>
        </p:txBody>
      </p:sp>
      <p:sp>
        <p:nvSpPr>
          <p:cNvPr id="4" name="Footer Placeholder 3">
            <a:extLst>
              <a:ext uri="{FF2B5EF4-FFF2-40B4-BE49-F238E27FC236}">
                <a16:creationId xmlns:a16="http://schemas.microsoft.com/office/drawing/2014/main" id="{AC6CF205-2506-408F-A9CB-14A4BBAFF3AD}"/>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5" name="Slide Number Placeholder 4">
            <a:extLst>
              <a:ext uri="{FF2B5EF4-FFF2-40B4-BE49-F238E27FC236}">
                <a16:creationId xmlns:a16="http://schemas.microsoft.com/office/drawing/2014/main" id="{CC0107AD-9462-46D1-82EC-4183F3CEADA6}"/>
              </a:ext>
            </a:extLst>
          </p:cNvPr>
          <p:cNvSpPr>
            <a:spLocks noGrp="1"/>
          </p:cNvSpPr>
          <p:nvPr>
            <p:ph type="sldNum" sz="quarter" idx="12"/>
          </p:nvPr>
        </p:nvSpPr>
        <p:spPr/>
        <p:txBody>
          <a:bodyPr/>
          <a:lstStyle/>
          <a:p>
            <a:fld id="{EBE3AD81-3AD4-9C46-856E-C08CF1183C60}" type="slidenum">
              <a:rPr lang="en-US" smtClean="0"/>
              <a:pPr/>
              <a:t>5</a:t>
            </a:fld>
            <a:endParaRPr lang="en-US" dirty="0"/>
          </a:p>
        </p:txBody>
      </p:sp>
    </p:spTree>
    <p:extLst>
      <p:ext uri="{BB962C8B-B14F-4D97-AF65-F5344CB8AC3E}">
        <p14:creationId xmlns:p14="http://schemas.microsoft.com/office/powerpoint/2010/main" val="833384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FF74A-7B5A-4BE9-9E02-3D183BF708B5}"/>
              </a:ext>
            </a:extLst>
          </p:cNvPr>
          <p:cNvSpPr>
            <a:spLocks noGrp="1"/>
          </p:cNvSpPr>
          <p:nvPr>
            <p:ph type="title"/>
          </p:nvPr>
        </p:nvSpPr>
        <p:spPr/>
        <p:txBody>
          <a:bodyPr/>
          <a:lstStyle/>
          <a:p>
            <a:r>
              <a:rPr lang="en-US" dirty="0">
                <a:ea typeface="Source Sans Pro" charset="0"/>
              </a:rPr>
              <a:t>Intangible Assets – </a:t>
            </a:r>
            <a:r>
              <a:rPr lang="en-US" dirty="0">
                <a:solidFill>
                  <a:schemeClr val="accent1"/>
                </a:solidFill>
                <a:ea typeface="Source Sans Pro" charset="0"/>
              </a:rPr>
              <a:t>Patent</a:t>
            </a:r>
            <a:r>
              <a:rPr lang="en-US" dirty="0">
                <a:ea typeface="Source Sans Pro" charset="0"/>
              </a:rPr>
              <a:t> (cont’d)</a:t>
            </a:r>
            <a:endParaRPr lang="en-US" dirty="0"/>
          </a:p>
        </p:txBody>
      </p:sp>
      <p:sp>
        <p:nvSpPr>
          <p:cNvPr id="3" name="Content Placeholder 2">
            <a:extLst>
              <a:ext uri="{FF2B5EF4-FFF2-40B4-BE49-F238E27FC236}">
                <a16:creationId xmlns:a16="http://schemas.microsoft.com/office/drawing/2014/main" id="{9E4F572B-351F-46B8-BC89-B7BC72AF1DA6}"/>
              </a:ext>
            </a:extLst>
          </p:cNvPr>
          <p:cNvSpPr>
            <a:spLocks noGrp="1"/>
          </p:cNvSpPr>
          <p:nvPr>
            <p:ph sz="quarter" idx="13"/>
          </p:nvPr>
        </p:nvSpPr>
        <p:spPr/>
        <p:txBody>
          <a:bodyPr/>
          <a:lstStyle/>
          <a:p>
            <a:r>
              <a:rPr lang="en-US" dirty="0"/>
              <a:t>Intangible assets are typically amortized on a straight-line basis</a:t>
            </a:r>
          </a:p>
          <a:p>
            <a:r>
              <a:rPr lang="en-US" dirty="0"/>
              <a:t>Example:</a:t>
            </a:r>
            <a:r>
              <a:rPr lang="zh-CN" altLang="en-US" dirty="0"/>
              <a:t> </a:t>
            </a:r>
            <a:r>
              <a:rPr lang="en-US" dirty="0"/>
              <a:t>assume that National Labs purchases a patent at a cost of NT$720,000. If National estimates the useful life of the patent to be eight years, the annual amortization expense is NT$90,000 (NT$720,000 ÷ 8).</a:t>
            </a:r>
          </a:p>
        </p:txBody>
      </p:sp>
      <p:pic>
        <p:nvPicPr>
          <p:cNvPr id="5" name="Picture 4">
            <a:extLst>
              <a:ext uri="{FF2B5EF4-FFF2-40B4-BE49-F238E27FC236}">
                <a16:creationId xmlns:a16="http://schemas.microsoft.com/office/drawing/2014/main" id="{E6B02451-846A-4318-B339-673676824118}"/>
              </a:ext>
            </a:extLst>
          </p:cNvPr>
          <p:cNvPicPr>
            <a:picLocks noChangeAspect="1"/>
          </p:cNvPicPr>
          <p:nvPr/>
        </p:nvPicPr>
        <p:blipFill>
          <a:blip r:embed="rId2">
            <a:duotone>
              <a:prstClr val="black"/>
              <a:schemeClr val="accent4">
                <a:tint val="45000"/>
                <a:satMod val="400000"/>
              </a:schemeClr>
            </a:duotone>
          </a:blip>
          <a:stretch>
            <a:fillRect/>
          </a:stretch>
        </p:blipFill>
        <p:spPr>
          <a:xfrm>
            <a:off x="1490877" y="7466471"/>
            <a:ext cx="21896173" cy="2224761"/>
          </a:xfrm>
          <a:prstGeom prst="rect">
            <a:avLst/>
          </a:prstGeom>
        </p:spPr>
      </p:pic>
      <p:sp>
        <p:nvSpPr>
          <p:cNvPr id="4" name="Footer Placeholder 3">
            <a:extLst>
              <a:ext uri="{FF2B5EF4-FFF2-40B4-BE49-F238E27FC236}">
                <a16:creationId xmlns:a16="http://schemas.microsoft.com/office/drawing/2014/main" id="{21221A77-CCEA-4A09-8878-F7C249FBF316}"/>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6" name="Slide Number Placeholder 5">
            <a:extLst>
              <a:ext uri="{FF2B5EF4-FFF2-40B4-BE49-F238E27FC236}">
                <a16:creationId xmlns:a16="http://schemas.microsoft.com/office/drawing/2014/main" id="{43A6F4D5-5954-485E-BA1F-FF53D3202370}"/>
              </a:ext>
            </a:extLst>
          </p:cNvPr>
          <p:cNvSpPr>
            <a:spLocks noGrp="1"/>
          </p:cNvSpPr>
          <p:nvPr>
            <p:ph type="sldNum" sz="quarter" idx="12"/>
          </p:nvPr>
        </p:nvSpPr>
        <p:spPr/>
        <p:txBody>
          <a:bodyPr/>
          <a:lstStyle/>
          <a:p>
            <a:fld id="{EBE3AD81-3AD4-9C46-856E-C08CF1183C60}" type="slidenum">
              <a:rPr lang="en-US" smtClean="0"/>
              <a:pPr/>
              <a:t>50</a:t>
            </a:fld>
            <a:endParaRPr lang="en-US" dirty="0"/>
          </a:p>
        </p:txBody>
      </p:sp>
    </p:spTree>
    <p:extLst>
      <p:ext uri="{BB962C8B-B14F-4D97-AF65-F5344CB8AC3E}">
        <p14:creationId xmlns:p14="http://schemas.microsoft.com/office/powerpoint/2010/main" val="3973709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0040-EBC8-419E-AC30-A42B8691BBAE}"/>
              </a:ext>
            </a:extLst>
          </p:cNvPr>
          <p:cNvSpPr>
            <a:spLocks noGrp="1"/>
          </p:cNvSpPr>
          <p:nvPr>
            <p:ph type="title"/>
          </p:nvPr>
        </p:nvSpPr>
        <p:spPr/>
        <p:txBody>
          <a:bodyPr/>
          <a:lstStyle/>
          <a:p>
            <a:r>
              <a:rPr lang="en-US" dirty="0">
                <a:ea typeface="Source Sans Pro" charset="0"/>
              </a:rPr>
              <a:t>Intangible Assets – </a:t>
            </a:r>
            <a:r>
              <a:rPr lang="en-US" altLang="zh-CN" dirty="0">
                <a:solidFill>
                  <a:schemeClr val="accent1"/>
                </a:solidFill>
                <a:ea typeface="Source Sans Pro" charset="0"/>
              </a:rPr>
              <a:t>Copyrights</a:t>
            </a:r>
            <a:endParaRPr lang="en-US" dirty="0">
              <a:solidFill>
                <a:schemeClr val="accent1"/>
              </a:solidFill>
            </a:endParaRPr>
          </a:p>
        </p:txBody>
      </p:sp>
      <p:sp>
        <p:nvSpPr>
          <p:cNvPr id="3" name="Content Placeholder 2">
            <a:extLst>
              <a:ext uri="{FF2B5EF4-FFF2-40B4-BE49-F238E27FC236}">
                <a16:creationId xmlns:a16="http://schemas.microsoft.com/office/drawing/2014/main" id="{B3F7BBED-9537-4A40-A413-BB15E94E1D43}"/>
              </a:ext>
            </a:extLst>
          </p:cNvPr>
          <p:cNvSpPr>
            <a:spLocks noGrp="1"/>
          </p:cNvSpPr>
          <p:nvPr>
            <p:ph sz="quarter" idx="13"/>
          </p:nvPr>
        </p:nvSpPr>
        <p:spPr/>
        <p:txBody>
          <a:bodyPr/>
          <a:lstStyle/>
          <a:p>
            <a:r>
              <a:rPr lang="en-US" sz="5400" b="1" dirty="0"/>
              <a:t>Copyright</a:t>
            </a:r>
            <a:r>
              <a:rPr lang="en-US" sz="5400" dirty="0"/>
              <a:t>:</a:t>
            </a:r>
            <a:r>
              <a:rPr lang="zh-CN" altLang="en-US" sz="5400" dirty="0"/>
              <a:t> </a:t>
            </a:r>
            <a:r>
              <a:rPr lang="en-US" altLang="zh-CN" sz="5400" dirty="0"/>
              <a:t>g</a:t>
            </a:r>
            <a:r>
              <a:rPr lang="en-US" sz="5400" dirty="0"/>
              <a:t>ives owner exclusive right to reproduce and sell an artistic or published work (granted for life of creator plus 70 years)</a:t>
            </a:r>
          </a:p>
          <a:p>
            <a:pPr lvl="1"/>
            <a:r>
              <a:rPr lang="en-US" dirty="0"/>
              <a:t>Examples: a published work such as a song, film, painting, photograph, book, or computer software</a:t>
            </a:r>
          </a:p>
          <a:p>
            <a:r>
              <a:rPr lang="en-US" sz="5400" dirty="0"/>
              <a:t>Allows holder to pursue legal action against anyone who attempts to infringe the copyright</a:t>
            </a:r>
          </a:p>
          <a:p>
            <a:r>
              <a:rPr lang="en-US" sz="5400" dirty="0"/>
              <a:t>Accounting is virtually identical to that of patents</a:t>
            </a:r>
          </a:p>
          <a:p>
            <a:endParaRPr lang="en-US" dirty="0"/>
          </a:p>
        </p:txBody>
      </p:sp>
      <p:pic>
        <p:nvPicPr>
          <p:cNvPr id="5" name="Picture 2" descr="Related image">
            <a:extLst>
              <a:ext uri="{FF2B5EF4-FFF2-40B4-BE49-F238E27FC236}">
                <a16:creationId xmlns:a16="http://schemas.microsoft.com/office/drawing/2014/main" id="{AB04425E-443D-4221-9E7B-E42DE7A39D0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43050" y="8585199"/>
            <a:ext cx="6902098" cy="38805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Marval">
            <a:extLst>
              <a:ext uri="{FF2B5EF4-FFF2-40B4-BE49-F238E27FC236}">
                <a16:creationId xmlns:a16="http://schemas.microsoft.com/office/drawing/2014/main" id="{D0CD6682-BA2B-42DB-87FC-6C0C0C03B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9134" y="8585198"/>
            <a:ext cx="7947336" cy="38805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Related image">
            <a:extLst>
              <a:ext uri="{FF2B5EF4-FFF2-40B4-BE49-F238E27FC236}">
                <a16:creationId xmlns:a16="http://schemas.microsoft.com/office/drawing/2014/main" id="{5F694503-DED5-4517-B7C9-A7D0CC91559F}"/>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1576"/>
          <a:stretch/>
        </p:blipFill>
        <p:spPr bwMode="auto">
          <a:xfrm>
            <a:off x="16840456" y="8583303"/>
            <a:ext cx="6793328" cy="3882431"/>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9">
            <a:extLst>
              <a:ext uri="{FF2B5EF4-FFF2-40B4-BE49-F238E27FC236}">
                <a16:creationId xmlns:a16="http://schemas.microsoft.com/office/drawing/2014/main" id="{1217F10A-7AE5-4E05-9B59-7D635C7CB22C}"/>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11" name="Slide Number Placeholder 10">
            <a:extLst>
              <a:ext uri="{FF2B5EF4-FFF2-40B4-BE49-F238E27FC236}">
                <a16:creationId xmlns:a16="http://schemas.microsoft.com/office/drawing/2014/main" id="{32AA2E29-EC9C-4E27-A14F-6F257F1E68D3}"/>
              </a:ext>
            </a:extLst>
          </p:cNvPr>
          <p:cNvSpPr>
            <a:spLocks noGrp="1"/>
          </p:cNvSpPr>
          <p:nvPr>
            <p:ph type="sldNum" sz="quarter" idx="12"/>
          </p:nvPr>
        </p:nvSpPr>
        <p:spPr/>
        <p:txBody>
          <a:bodyPr/>
          <a:lstStyle/>
          <a:p>
            <a:fld id="{EBE3AD81-3AD4-9C46-856E-C08CF1183C60}" type="slidenum">
              <a:rPr lang="en-US" smtClean="0"/>
              <a:pPr/>
              <a:t>51</a:t>
            </a:fld>
            <a:endParaRPr lang="en-US" dirty="0"/>
          </a:p>
        </p:txBody>
      </p:sp>
    </p:spTree>
    <p:extLst>
      <p:ext uri="{BB962C8B-B14F-4D97-AF65-F5344CB8AC3E}">
        <p14:creationId xmlns:p14="http://schemas.microsoft.com/office/powerpoint/2010/main" val="3416444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B945-D5C5-4B4D-B710-03D41B4614C9}"/>
              </a:ext>
            </a:extLst>
          </p:cNvPr>
          <p:cNvSpPr>
            <a:spLocks noGrp="1"/>
          </p:cNvSpPr>
          <p:nvPr>
            <p:ph type="title"/>
          </p:nvPr>
        </p:nvSpPr>
        <p:spPr/>
        <p:txBody>
          <a:bodyPr>
            <a:normAutofit/>
          </a:bodyPr>
          <a:lstStyle/>
          <a:p>
            <a:r>
              <a:rPr lang="en-US" dirty="0">
                <a:ea typeface="Source Sans Pro" charset="0"/>
              </a:rPr>
              <a:t>Intangible Assets – </a:t>
            </a:r>
            <a:r>
              <a:rPr lang="en-US" dirty="0">
                <a:solidFill>
                  <a:schemeClr val="accent1"/>
                </a:solidFill>
              </a:rPr>
              <a:t>Trademarks and Trade Names</a:t>
            </a:r>
          </a:p>
        </p:txBody>
      </p:sp>
      <p:sp>
        <p:nvSpPr>
          <p:cNvPr id="3" name="Content Placeholder 2">
            <a:extLst>
              <a:ext uri="{FF2B5EF4-FFF2-40B4-BE49-F238E27FC236}">
                <a16:creationId xmlns:a16="http://schemas.microsoft.com/office/drawing/2014/main" id="{F3BD58EB-436F-4BDD-AAB3-38927A03F14D}"/>
              </a:ext>
            </a:extLst>
          </p:cNvPr>
          <p:cNvSpPr>
            <a:spLocks noGrp="1"/>
          </p:cNvSpPr>
          <p:nvPr>
            <p:ph sz="quarter" idx="13"/>
          </p:nvPr>
        </p:nvSpPr>
        <p:spPr/>
        <p:txBody>
          <a:bodyPr/>
          <a:lstStyle/>
          <a:p>
            <a:r>
              <a:rPr lang="en-US" dirty="0"/>
              <a:t>Word, phrase, jingle, or symbol that distinguishes or identifies a particular enterprise or product</a:t>
            </a:r>
          </a:p>
          <a:p>
            <a:pPr lvl="1"/>
            <a:r>
              <a:rPr lang="en-US" dirty="0"/>
              <a:t>Legal protection for indefinite number of 20 year renewal periods </a:t>
            </a:r>
          </a:p>
          <a:p>
            <a:pPr lvl="1"/>
            <a:r>
              <a:rPr lang="en-US" dirty="0"/>
              <a:t>If a company </a:t>
            </a:r>
            <a:r>
              <a:rPr lang="en-US" b="1" dirty="0"/>
              <a:t>purchases</a:t>
            </a:r>
            <a:r>
              <a:rPr lang="en-US" dirty="0"/>
              <a:t> the trademark or trade name, its cost is the purchase price</a:t>
            </a:r>
          </a:p>
          <a:p>
            <a:pPr lvl="1"/>
            <a:r>
              <a:rPr lang="en-US" dirty="0"/>
              <a:t>If a company </a:t>
            </a:r>
            <a:r>
              <a:rPr lang="en-US" b="1" dirty="0"/>
              <a:t>develops and maintains </a:t>
            </a:r>
            <a:r>
              <a:rPr lang="en-US" dirty="0"/>
              <a:t>the trademark or trade name, any costs related to these activities are expensed as incurred</a:t>
            </a:r>
          </a:p>
          <a:p>
            <a:pPr lvl="1"/>
            <a:r>
              <a:rPr lang="en-US" dirty="0"/>
              <a:t>Because trademarks and trade names have indefinite lives, they are </a:t>
            </a:r>
            <a:r>
              <a:rPr lang="en-US" b="1" dirty="0"/>
              <a:t>not amortized</a:t>
            </a:r>
          </a:p>
          <a:p>
            <a:endParaRPr lang="en-US" dirty="0"/>
          </a:p>
        </p:txBody>
      </p:sp>
      <p:pic>
        <p:nvPicPr>
          <p:cNvPr id="5" name="Picture 10" descr="Image result for coca cola logo">
            <a:extLst>
              <a:ext uri="{FF2B5EF4-FFF2-40B4-BE49-F238E27FC236}">
                <a16:creationId xmlns:a16="http://schemas.microsoft.com/office/drawing/2014/main" id="{A25B4BFF-AB07-417A-A5D7-D8351451BCE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527765" y="9618354"/>
            <a:ext cx="3297193" cy="10930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pepsi">
            <a:extLst>
              <a:ext uri="{FF2B5EF4-FFF2-40B4-BE49-F238E27FC236}">
                <a16:creationId xmlns:a16="http://schemas.microsoft.com/office/drawing/2014/main" id="{8E21223F-98DA-424D-AEF6-5799E2CCF4A7}"/>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979921" y="9141201"/>
            <a:ext cx="1893258" cy="2605152"/>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FFEC9163-6B02-4157-AA38-3652329F66D1}"/>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81953" y="9141201"/>
            <a:ext cx="2790825" cy="2714625"/>
          </a:xfrm>
          <a:prstGeom prst="rect">
            <a:avLst/>
          </a:prstGeom>
        </p:spPr>
      </p:pic>
      <p:pic>
        <p:nvPicPr>
          <p:cNvPr id="11" name="Picture 14" descr="Related image">
            <a:extLst>
              <a:ext uri="{FF2B5EF4-FFF2-40B4-BE49-F238E27FC236}">
                <a16:creationId xmlns:a16="http://schemas.microsoft.com/office/drawing/2014/main" id="{2DBA109E-552E-4A39-B768-FD146F2A7E93}"/>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2027470" y="9926942"/>
            <a:ext cx="2509935" cy="16954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Related image">
            <a:extLst>
              <a:ext uri="{FF2B5EF4-FFF2-40B4-BE49-F238E27FC236}">
                <a16:creationId xmlns:a16="http://schemas.microsoft.com/office/drawing/2014/main" id="{79D64E63-0AE4-4B0D-B920-19985D0EDC40}"/>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774811" y="9910988"/>
            <a:ext cx="3438544" cy="1181999"/>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a:extLst>
              <a:ext uri="{FF2B5EF4-FFF2-40B4-BE49-F238E27FC236}">
                <a16:creationId xmlns:a16="http://schemas.microsoft.com/office/drawing/2014/main" id="{66DA6D79-4347-4632-B0FC-6A8D910359C2}"/>
              </a:ext>
            </a:extLst>
          </p:cNvPr>
          <p:cNvPicPr>
            <a:picLocks noChangeAspect="1"/>
          </p:cNvPicPr>
          <p:nvPr/>
        </p:nvPicPr>
        <p:blipFill>
          <a:blip r:embed="rId8" cstate="email">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36505" y="9811124"/>
            <a:ext cx="1583110" cy="1944837"/>
          </a:xfrm>
          <a:prstGeom prst="rect">
            <a:avLst/>
          </a:prstGeom>
        </p:spPr>
      </p:pic>
      <p:sp>
        <p:nvSpPr>
          <p:cNvPr id="16" name="Footer Placeholder 15">
            <a:extLst>
              <a:ext uri="{FF2B5EF4-FFF2-40B4-BE49-F238E27FC236}">
                <a16:creationId xmlns:a16="http://schemas.microsoft.com/office/drawing/2014/main" id="{1CCBB104-1C10-4B3B-9FF3-0BD9D54C763C}"/>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17" name="Slide Number Placeholder 16">
            <a:extLst>
              <a:ext uri="{FF2B5EF4-FFF2-40B4-BE49-F238E27FC236}">
                <a16:creationId xmlns:a16="http://schemas.microsoft.com/office/drawing/2014/main" id="{79EACAC2-06DC-4230-849D-DE90B0C99F17}"/>
              </a:ext>
            </a:extLst>
          </p:cNvPr>
          <p:cNvSpPr>
            <a:spLocks noGrp="1"/>
          </p:cNvSpPr>
          <p:nvPr>
            <p:ph type="sldNum" sz="quarter" idx="12"/>
          </p:nvPr>
        </p:nvSpPr>
        <p:spPr/>
        <p:txBody>
          <a:bodyPr/>
          <a:lstStyle/>
          <a:p>
            <a:fld id="{EBE3AD81-3AD4-9C46-856E-C08CF1183C60}" type="slidenum">
              <a:rPr lang="en-US" smtClean="0"/>
              <a:pPr/>
              <a:t>52</a:t>
            </a:fld>
            <a:endParaRPr lang="en-US" dirty="0"/>
          </a:p>
        </p:txBody>
      </p:sp>
    </p:spTree>
    <p:extLst>
      <p:ext uri="{BB962C8B-B14F-4D97-AF65-F5344CB8AC3E}">
        <p14:creationId xmlns:p14="http://schemas.microsoft.com/office/powerpoint/2010/main" val="36722287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B945-D5C5-4B4D-B710-03D41B4614C9}"/>
              </a:ext>
            </a:extLst>
          </p:cNvPr>
          <p:cNvSpPr>
            <a:spLocks noGrp="1"/>
          </p:cNvSpPr>
          <p:nvPr>
            <p:ph type="title"/>
          </p:nvPr>
        </p:nvSpPr>
        <p:spPr/>
        <p:txBody>
          <a:bodyPr>
            <a:normAutofit/>
          </a:bodyPr>
          <a:lstStyle/>
          <a:p>
            <a:r>
              <a:rPr lang="en-US" dirty="0">
                <a:ea typeface="Source Sans Pro" charset="0"/>
              </a:rPr>
              <a:t>Intangible Assets – </a:t>
            </a:r>
            <a:r>
              <a:rPr lang="en-US" dirty="0">
                <a:solidFill>
                  <a:schemeClr val="accent1"/>
                </a:solidFill>
              </a:rPr>
              <a:t>Franchises and Licenses</a:t>
            </a:r>
          </a:p>
        </p:txBody>
      </p:sp>
      <p:sp>
        <p:nvSpPr>
          <p:cNvPr id="3" name="Content Placeholder 2">
            <a:extLst>
              <a:ext uri="{FF2B5EF4-FFF2-40B4-BE49-F238E27FC236}">
                <a16:creationId xmlns:a16="http://schemas.microsoft.com/office/drawing/2014/main" id="{F3BD58EB-436F-4BDD-AAB3-38927A03F14D}"/>
              </a:ext>
            </a:extLst>
          </p:cNvPr>
          <p:cNvSpPr>
            <a:spLocks noGrp="1"/>
          </p:cNvSpPr>
          <p:nvPr>
            <p:ph sz="quarter" idx="13"/>
          </p:nvPr>
        </p:nvSpPr>
        <p:spPr/>
        <p:txBody>
          <a:bodyPr>
            <a:normAutofit/>
          </a:bodyPr>
          <a:lstStyle/>
          <a:p>
            <a:r>
              <a:rPr lang="en-US" sz="5400" b="1" dirty="0"/>
              <a:t>Franchise</a:t>
            </a:r>
            <a:r>
              <a:rPr lang="en-US" sz="5400" dirty="0"/>
              <a:t>: a contractual arrangement between a franchisor and a franchisee. The franchisor grants the franchisee the right to sell certain products or perform specific services</a:t>
            </a:r>
          </a:p>
          <a:p>
            <a:r>
              <a:rPr lang="en-US" sz="5400" b="1" dirty="0"/>
              <a:t>License</a:t>
            </a:r>
            <a:r>
              <a:rPr lang="en-US" sz="5400" dirty="0"/>
              <a:t>: an operating right a company obtains from the contract with a governmental body</a:t>
            </a:r>
          </a:p>
          <a:p>
            <a:r>
              <a:rPr lang="en-US" sz="5400" dirty="0"/>
              <a:t>The franchisee records the initial fee as an intangible asset</a:t>
            </a:r>
          </a:p>
          <a:p>
            <a:r>
              <a:rPr lang="en-US" sz="5400" dirty="0"/>
              <a:t>Additional periodic payments to the franchisor are usually expensed as incurred</a:t>
            </a:r>
          </a:p>
          <a:p>
            <a:endParaRPr lang="en-US" sz="5400" dirty="0"/>
          </a:p>
        </p:txBody>
      </p:sp>
      <p:pic>
        <p:nvPicPr>
          <p:cNvPr id="4" name="Picture 8" descr="Related image">
            <a:extLst>
              <a:ext uri="{FF2B5EF4-FFF2-40B4-BE49-F238E27FC236}">
                <a16:creationId xmlns:a16="http://schemas.microsoft.com/office/drawing/2014/main" id="{6B4CA453-CD6E-4546-8EC7-2D175848C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154" y="9324659"/>
            <a:ext cx="5962650" cy="3124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Related image">
            <a:extLst>
              <a:ext uri="{FF2B5EF4-FFF2-40B4-BE49-F238E27FC236}">
                <a16:creationId xmlns:a16="http://schemas.microsoft.com/office/drawing/2014/main" id="{32DC8459-A658-4DD8-89FD-6DB86D6D9D8C}"/>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8180" b="8180"/>
          <a:stretch/>
        </p:blipFill>
        <p:spPr bwMode="auto">
          <a:xfrm>
            <a:off x="9127353" y="9324658"/>
            <a:ext cx="5607409" cy="31241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Related image">
            <a:extLst>
              <a:ext uri="{FF2B5EF4-FFF2-40B4-BE49-F238E27FC236}">
                <a16:creationId xmlns:a16="http://schemas.microsoft.com/office/drawing/2014/main" id="{6CE78756-6347-401F-977E-B0364AD6FCE1}"/>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b="6586"/>
          <a:stretch/>
        </p:blipFill>
        <p:spPr bwMode="auto">
          <a:xfrm>
            <a:off x="15846896" y="9324659"/>
            <a:ext cx="5945747" cy="3124198"/>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15">
            <a:extLst>
              <a:ext uri="{FF2B5EF4-FFF2-40B4-BE49-F238E27FC236}">
                <a16:creationId xmlns:a16="http://schemas.microsoft.com/office/drawing/2014/main" id="{BD227698-CC44-48DF-B534-DA7771F73011}"/>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17" name="Slide Number Placeholder 16">
            <a:extLst>
              <a:ext uri="{FF2B5EF4-FFF2-40B4-BE49-F238E27FC236}">
                <a16:creationId xmlns:a16="http://schemas.microsoft.com/office/drawing/2014/main" id="{DCD6761D-FB15-4B57-A7EC-2A3EB62433D9}"/>
              </a:ext>
            </a:extLst>
          </p:cNvPr>
          <p:cNvSpPr>
            <a:spLocks noGrp="1"/>
          </p:cNvSpPr>
          <p:nvPr>
            <p:ph type="sldNum" sz="quarter" idx="12"/>
          </p:nvPr>
        </p:nvSpPr>
        <p:spPr/>
        <p:txBody>
          <a:bodyPr/>
          <a:lstStyle/>
          <a:p>
            <a:fld id="{EBE3AD81-3AD4-9C46-856E-C08CF1183C60}" type="slidenum">
              <a:rPr lang="en-US" smtClean="0"/>
              <a:pPr/>
              <a:t>53</a:t>
            </a:fld>
            <a:endParaRPr lang="en-US" dirty="0"/>
          </a:p>
        </p:txBody>
      </p:sp>
    </p:spTree>
    <p:extLst>
      <p:ext uri="{BB962C8B-B14F-4D97-AF65-F5344CB8AC3E}">
        <p14:creationId xmlns:p14="http://schemas.microsoft.com/office/powerpoint/2010/main" val="21090828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C986-E2EB-4620-BB02-38F39C2EFD80}"/>
              </a:ext>
            </a:extLst>
          </p:cNvPr>
          <p:cNvSpPr>
            <a:spLocks noGrp="1"/>
          </p:cNvSpPr>
          <p:nvPr>
            <p:ph type="title"/>
          </p:nvPr>
        </p:nvSpPr>
        <p:spPr/>
        <p:txBody>
          <a:bodyPr>
            <a:normAutofit/>
          </a:bodyPr>
          <a:lstStyle/>
          <a:p>
            <a:r>
              <a:rPr lang="en-US" dirty="0">
                <a:ea typeface="Source Sans Pro" charset="0"/>
              </a:rPr>
              <a:t>Intangible Assets – </a:t>
            </a:r>
            <a:r>
              <a:rPr lang="en-US" dirty="0">
                <a:solidFill>
                  <a:schemeClr val="accent1"/>
                </a:solidFill>
              </a:rPr>
              <a:t>Goodwill</a:t>
            </a:r>
          </a:p>
        </p:txBody>
      </p:sp>
      <p:sp>
        <p:nvSpPr>
          <p:cNvPr id="3" name="Content Placeholder 2">
            <a:extLst>
              <a:ext uri="{FF2B5EF4-FFF2-40B4-BE49-F238E27FC236}">
                <a16:creationId xmlns:a16="http://schemas.microsoft.com/office/drawing/2014/main" id="{E21D963B-46E5-4923-B29B-A3E8A3E06C44}"/>
              </a:ext>
            </a:extLst>
          </p:cNvPr>
          <p:cNvSpPr>
            <a:spLocks noGrp="1"/>
          </p:cNvSpPr>
          <p:nvPr>
            <p:ph sz="quarter" idx="13"/>
          </p:nvPr>
        </p:nvSpPr>
        <p:spPr/>
        <p:txBody>
          <a:bodyPr/>
          <a:lstStyle/>
          <a:p>
            <a:r>
              <a:rPr lang="en-US" b="1" dirty="0"/>
              <a:t>Goodwill</a:t>
            </a:r>
            <a:r>
              <a:rPr lang="en-US" dirty="0"/>
              <a:t>: includes exceptional management, desirable location, good customer relations, skilled employees, high-quality products, etc.</a:t>
            </a:r>
          </a:p>
          <a:p>
            <a:r>
              <a:rPr lang="en-US" b="1" dirty="0"/>
              <a:t>Only recorded when an entire business is purchased</a:t>
            </a:r>
          </a:p>
          <a:p>
            <a:pPr lvl="1"/>
            <a:r>
              <a:rPr lang="en-US" dirty="0"/>
              <a:t>Goodwill is recorded as excess of purchase price over fair value of net assets acquired</a:t>
            </a:r>
          </a:p>
          <a:p>
            <a:r>
              <a:rPr lang="en-US" b="1" dirty="0"/>
              <a:t>Not amortized</a:t>
            </a:r>
          </a:p>
          <a:p>
            <a:pPr lvl="1"/>
            <a:r>
              <a:rPr lang="en-US" dirty="0"/>
              <a:t>However, goodwill must be written down if a company determines that its value has been permanently impaired (using an impairment test)</a:t>
            </a:r>
          </a:p>
          <a:p>
            <a:endParaRPr lang="en-US" dirty="0"/>
          </a:p>
          <a:p>
            <a:endParaRPr lang="en-US" dirty="0"/>
          </a:p>
        </p:txBody>
      </p:sp>
      <p:sp>
        <p:nvSpPr>
          <p:cNvPr id="4" name="Footer Placeholder 3">
            <a:extLst>
              <a:ext uri="{FF2B5EF4-FFF2-40B4-BE49-F238E27FC236}">
                <a16:creationId xmlns:a16="http://schemas.microsoft.com/office/drawing/2014/main" id="{F680CE16-4CFF-4621-BA6A-741E5FB05495}"/>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5" name="Slide Number Placeholder 4">
            <a:extLst>
              <a:ext uri="{FF2B5EF4-FFF2-40B4-BE49-F238E27FC236}">
                <a16:creationId xmlns:a16="http://schemas.microsoft.com/office/drawing/2014/main" id="{CA79C009-0373-4F5D-B004-99B67BEFB6BE}"/>
              </a:ext>
            </a:extLst>
          </p:cNvPr>
          <p:cNvSpPr>
            <a:spLocks noGrp="1"/>
          </p:cNvSpPr>
          <p:nvPr>
            <p:ph type="sldNum" sz="quarter" idx="12"/>
          </p:nvPr>
        </p:nvSpPr>
        <p:spPr/>
        <p:txBody>
          <a:bodyPr/>
          <a:lstStyle/>
          <a:p>
            <a:fld id="{EBE3AD81-3AD4-9C46-856E-C08CF1183C60}" type="slidenum">
              <a:rPr lang="en-US" smtClean="0"/>
              <a:pPr/>
              <a:t>54</a:t>
            </a:fld>
            <a:endParaRPr lang="en-US" dirty="0"/>
          </a:p>
        </p:txBody>
      </p:sp>
    </p:spTree>
    <p:extLst>
      <p:ext uri="{BB962C8B-B14F-4D97-AF65-F5344CB8AC3E}">
        <p14:creationId xmlns:p14="http://schemas.microsoft.com/office/powerpoint/2010/main" val="2615860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B2181-01FD-4285-9206-E71C5C432813}"/>
              </a:ext>
            </a:extLst>
          </p:cNvPr>
          <p:cNvSpPr>
            <a:spLocks noGrp="1"/>
          </p:cNvSpPr>
          <p:nvPr>
            <p:ph type="title"/>
          </p:nvPr>
        </p:nvSpPr>
        <p:spPr/>
        <p:txBody>
          <a:bodyPr/>
          <a:lstStyle/>
          <a:p>
            <a:r>
              <a:rPr lang="en-US" dirty="0">
                <a:ea typeface="Source Sans Pro" charset="0"/>
              </a:rPr>
              <a:t>Intangible Assets – </a:t>
            </a:r>
            <a:r>
              <a:rPr lang="en-US" dirty="0">
                <a:solidFill>
                  <a:schemeClr val="accent1"/>
                </a:solidFill>
              </a:rPr>
              <a:t>Goodwill</a:t>
            </a:r>
            <a:r>
              <a:rPr lang="en-US" dirty="0"/>
              <a:t> (cont’d)</a:t>
            </a:r>
          </a:p>
        </p:txBody>
      </p:sp>
      <p:sp>
        <p:nvSpPr>
          <p:cNvPr id="3" name="Content Placeholder 2">
            <a:extLst>
              <a:ext uri="{FF2B5EF4-FFF2-40B4-BE49-F238E27FC236}">
                <a16:creationId xmlns:a16="http://schemas.microsoft.com/office/drawing/2014/main" id="{E710932E-458A-44F8-B7A2-A0B06299CD8B}"/>
              </a:ext>
            </a:extLst>
          </p:cNvPr>
          <p:cNvSpPr>
            <a:spLocks noGrp="1"/>
          </p:cNvSpPr>
          <p:nvPr>
            <p:ph sz="quarter" idx="13"/>
          </p:nvPr>
        </p:nvSpPr>
        <p:spPr/>
        <p:txBody>
          <a:bodyPr/>
          <a:lstStyle/>
          <a:p>
            <a:r>
              <a:rPr lang="en-US" b="1" dirty="0"/>
              <a:t>Goodwill</a:t>
            </a:r>
            <a:r>
              <a:rPr lang="en-US" dirty="0"/>
              <a:t> is recorded only when one company acquires another company, with the amount given by the formula:</a:t>
            </a:r>
          </a:p>
          <a:p>
            <a:pPr marL="914186" lvl="1" indent="0">
              <a:buNone/>
            </a:pPr>
            <a:r>
              <a:rPr lang="en-US" b="1" dirty="0">
                <a:solidFill>
                  <a:srgbClr val="0070C0"/>
                </a:solidFill>
              </a:rPr>
              <a:t>Goodwill</a:t>
            </a:r>
            <a:r>
              <a:rPr lang="en-US" dirty="0">
                <a:solidFill>
                  <a:srgbClr val="0070C0"/>
                </a:solidFill>
              </a:rPr>
              <a:t> = Purchase price - Fair value of the identifiable net assets acquired</a:t>
            </a:r>
          </a:p>
          <a:p>
            <a:r>
              <a:rPr lang="en-US" dirty="0"/>
              <a:t>Example:</a:t>
            </a:r>
            <a:r>
              <a:rPr lang="zh-CN" altLang="en-US" dirty="0"/>
              <a:t> </a:t>
            </a:r>
            <a:r>
              <a:rPr lang="en-US" altLang="zh-CN" dirty="0"/>
              <a:t>a</a:t>
            </a:r>
            <a:r>
              <a:rPr lang="en-US" dirty="0"/>
              <a:t>ssume that Allied Foods acquires Ritz Produce by paying $36 million in cash. The fair values of Ritz Produce’s identifiable assets and liabilities are as follows ($ in millions)</a:t>
            </a:r>
          </a:p>
          <a:p>
            <a:endParaRPr lang="en-US" dirty="0"/>
          </a:p>
          <a:p>
            <a:endParaRPr lang="en-US" dirty="0"/>
          </a:p>
          <a:p>
            <a:endParaRPr lang="en-US" dirty="0"/>
          </a:p>
          <a:p>
            <a:r>
              <a:rPr lang="en-US" dirty="0"/>
              <a:t>Fair value of identifiable </a:t>
            </a:r>
            <a:r>
              <a:rPr lang="en-US" u="sng" dirty="0"/>
              <a:t>net</a:t>
            </a:r>
            <a:r>
              <a:rPr lang="en-US" dirty="0"/>
              <a:t> assets = $50 - $24 = $26 million</a:t>
            </a:r>
          </a:p>
        </p:txBody>
      </p:sp>
      <p:pic>
        <p:nvPicPr>
          <p:cNvPr id="4" name="Picture 3">
            <a:extLst>
              <a:ext uri="{FF2B5EF4-FFF2-40B4-BE49-F238E27FC236}">
                <a16:creationId xmlns:a16="http://schemas.microsoft.com/office/drawing/2014/main" id="{AAC992C5-476C-41F8-BFB3-9053DAA0139B}"/>
              </a:ext>
            </a:extLst>
          </p:cNvPr>
          <p:cNvPicPr>
            <a:picLocks noChangeAspect="1"/>
          </p:cNvPicPr>
          <p:nvPr/>
        </p:nvPicPr>
        <p:blipFill>
          <a:blip r:embed="rId3">
            <a:duotone>
              <a:prstClr val="black"/>
              <a:schemeClr val="accent5">
                <a:tint val="45000"/>
                <a:satMod val="400000"/>
              </a:schemeClr>
            </a:duotone>
          </a:blip>
          <a:stretch>
            <a:fillRect/>
          </a:stretch>
        </p:blipFill>
        <p:spPr>
          <a:xfrm>
            <a:off x="1885174" y="7678777"/>
            <a:ext cx="20348540" cy="3158204"/>
          </a:xfrm>
          <a:prstGeom prst="rect">
            <a:avLst/>
          </a:prstGeom>
        </p:spPr>
      </p:pic>
      <p:sp>
        <p:nvSpPr>
          <p:cNvPr id="7" name="Footer Placeholder 6">
            <a:extLst>
              <a:ext uri="{FF2B5EF4-FFF2-40B4-BE49-F238E27FC236}">
                <a16:creationId xmlns:a16="http://schemas.microsoft.com/office/drawing/2014/main" id="{3EB17DD1-773C-40A9-953B-BBEDD2DF44C9}"/>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8" name="Slide Number Placeholder 7">
            <a:extLst>
              <a:ext uri="{FF2B5EF4-FFF2-40B4-BE49-F238E27FC236}">
                <a16:creationId xmlns:a16="http://schemas.microsoft.com/office/drawing/2014/main" id="{84DBF71C-7162-4960-AC85-B32088936015}"/>
              </a:ext>
            </a:extLst>
          </p:cNvPr>
          <p:cNvSpPr>
            <a:spLocks noGrp="1"/>
          </p:cNvSpPr>
          <p:nvPr>
            <p:ph type="sldNum" sz="quarter" idx="12"/>
          </p:nvPr>
        </p:nvSpPr>
        <p:spPr/>
        <p:txBody>
          <a:bodyPr/>
          <a:lstStyle/>
          <a:p>
            <a:fld id="{EBE3AD81-3AD4-9C46-856E-C08CF1183C60}" type="slidenum">
              <a:rPr lang="en-US" smtClean="0"/>
              <a:pPr/>
              <a:t>55</a:t>
            </a:fld>
            <a:endParaRPr lang="en-US" dirty="0"/>
          </a:p>
        </p:txBody>
      </p:sp>
    </p:spTree>
    <p:extLst>
      <p:ext uri="{BB962C8B-B14F-4D97-AF65-F5344CB8AC3E}">
        <p14:creationId xmlns:p14="http://schemas.microsoft.com/office/powerpoint/2010/main" val="13778789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2FF27-CBEB-4CBC-9492-CFF4CDCFD6B1}"/>
              </a:ext>
            </a:extLst>
          </p:cNvPr>
          <p:cNvSpPr>
            <a:spLocks noGrp="1"/>
          </p:cNvSpPr>
          <p:nvPr>
            <p:ph type="title"/>
          </p:nvPr>
        </p:nvSpPr>
        <p:spPr/>
        <p:txBody>
          <a:bodyPr>
            <a:normAutofit/>
          </a:bodyPr>
          <a:lstStyle/>
          <a:p>
            <a:r>
              <a:rPr lang="en-US" dirty="0"/>
              <a:t>Book value vs. Fair value</a:t>
            </a:r>
          </a:p>
        </p:txBody>
      </p:sp>
      <p:sp>
        <p:nvSpPr>
          <p:cNvPr id="3" name="Content Placeholder 2">
            <a:extLst>
              <a:ext uri="{FF2B5EF4-FFF2-40B4-BE49-F238E27FC236}">
                <a16:creationId xmlns:a16="http://schemas.microsoft.com/office/drawing/2014/main" id="{B82946F0-EBBF-4E0D-8690-AEFCC6054810}"/>
              </a:ext>
            </a:extLst>
          </p:cNvPr>
          <p:cNvSpPr>
            <a:spLocks noGrp="1"/>
          </p:cNvSpPr>
          <p:nvPr>
            <p:ph sz="quarter" idx="13"/>
          </p:nvPr>
        </p:nvSpPr>
        <p:spPr/>
        <p:txBody>
          <a:bodyPr>
            <a:normAutofit/>
          </a:bodyPr>
          <a:lstStyle/>
          <a:p>
            <a:r>
              <a:rPr lang="en-US" altLang="zh-CN" b="1" dirty="0"/>
              <a:t>B</a:t>
            </a:r>
            <a:r>
              <a:rPr lang="en-US" b="1" dirty="0"/>
              <a:t>ook value </a:t>
            </a:r>
            <a:r>
              <a:rPr lang="en-US" dirty="0"/>
              <a:t>is based on historical costs</a:t>
            </a:r>
          </a:p>
          <a:p>
            <a:pPr lvl="1"/>
            <a:r>
              <a:rPr lang="en-US" dirty="0"/>
              <a:t>The book value of an asset is its original purchase cost, adjusted for any subsequent changes, such as for impairment or depreciation (book value is the number shown in the balance sheet)</a:t>
            </a:r>
          </a:p>
          <a:p>
            <a:r>
              <a:rPr lang="en-US" b="1" dirty="0"/>
              <a:t>Fair value </a:t>
            </a:r>
            <a:r>
              <a:rPr lang="en-US" dirty="0"/>
              <a:t>is based on current market prices</a:t>
            </a:r>
          </a:p>
          <a:p>
            <a:pPr lvl="1"/>
            <a:r>
              <a:rPr lang="en-US" dirty="0"/>
              <a:t>Fair value is the sale price agreed upon by a willing buyer and seller, assuming both parties enter the transaction freely and knowledgeably</a:t>
            </a:r>
          </a:p>
          <a:p>
            <a:r>
              <a:rPr lang="en-US" dirty="0"/>
              <a:t>Companies record fair value in an acquisition to update the most current value of each individual assets of another company. Therefore, goodwill also </a:t>
            </a:r>
            <a:r>
              <a:rPr lang="en-US" altLang="zh-CN" dirty="0"/>
              <a:t>reflects</a:t>
            </a:r>
            <a:r>
              <a:rPr lang="en-US" dirty="0"/>
              <a:t> current information</a:t>
            </a:r>
          </a:p>
        </p:txBody>
      </p:sp>
      <p:sp>
        <p:nvSpPr>
          <p:cNvPr id="4" name="Footer Placeholder 3">
            <a:extLst>
              <a:ext uri="{FF2B5EF4-FFF2-40B4-BE49-F238E27FC236}">
                <a16:creationId xmlns:a16="http://schemas.microsoft.com/office/drawing/2014/main" id="{4AEA0AEF-DF12-4D99-A825-2C615AA05D5A}"/>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5" name="Slide Number Placeholder 4">
            <a:extLst>
              <a:ext uri="{FF2B5EF4-FFF2-40B4-BE49-F238E27FC236}">
                <a16:creationId xmlns:a16="http://schemas.microsoft.com/office/drawing/2014/main" id="{E93BAE46-BF3A-41D5-9ECF-17B2714B25EC}"/>
              </a:ext>
            </a:extLst>
          </p:cNvPr>
          <p:cNvSpPr>
            <a:spLocks noGrp="1"/>
          </p:cNvSpPr>
          <p:nvPr>
            <p:ph type="sldNum" sz="quarter" idx="12"/>
          </p:nvPr>
        </p:nvSpPr>
        <p:spPr/>
        <p:txBody>
          <a:bodyPr/>
          <a:lstStyle/>
          <a:p>
            <a:fld id="{EBE3AD81-3AD4-9C46-856E-C08CF1183C60}" type="slidenum">
              <a:rPr lang="en-US" smtClean="0"/>
              <a:pPr/>
              <a:t>56</a:t>
            </a:fld>
            <a:endParaRPr lang="en-US" dirty="0"/>
          </a:p>
        </p:txBody>
      </p:sp>
    </p:spTree>
    <p:extLst>
      <p:ext uri="{BB962C8B-B14F-4D97-AF65-F5344CB8AC3E}">
        <p14:creationId xmlns:p14="http://schemas.microsoft.com/office/powerpoint/2010/main" val="28760587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B2181-01FD-4285-9206-E71C5C432813}"/>
              </a:ext>
            </a:extLst>
          </p:cNvPr>
          <p:cNvSpPr>
            <a:spLocks noGrp="1"/>
          </p:cNvSpPr>
          <p:nvPr>
            <p:ph type="title"/>
          </p:nvPr>
        </p:nvSpPr>
        <p:spPr/>
        <p:txBody>
          <a:bodyPr/>
          <a:lstStyle/>
          <a:p>
            <a:r>
              <a:rPr lang="en-US" dirty="0">
                <a:ea typeface="Source Sans Pro" charset="0"/>
              </a:rPr>
              <a:t>Intangible Assets – </a:t>
            </a:r>
            <a:r>
              <a:rPr lang="en-US" dirty="0">
                <a:solidFill>
                  <a:schemeClr val="accent1"/>
                </a:solidFill>
              </a:rPr>
              <a:t>Goodwill </a:t>
            </a:r>
            <a:r>
              <a:rPr lang="en-US" dirty="0"/>
              <a:t>(cont’d)</a:t>
            </a:r>
          </a:p>
        </p:txBody>
      </p:sp>
      <p:sp>
        <p:nvSpPr>
          <p:cNvPr id="3" name="Content Placeholder 2">
            <a:extLst>
              <a:ext uri="{FF2B5EF4-FFF2-40B4-BE49-F238E27FC236}">
                <a16:creationId xmlns:a16="http://schemas.microsoft.com/office/drawing/2014/main" id="{E710932E-458A-44F8-B7A2-A0B06299CD8B}"/>
              </a:ext>
            </a:extLst>
          </p:cNvPr>
          <p:cNvSpPr>
            <a:spLocks noGrp="1"/>
          </p:cNvSpPr>
          <p:nvPr>
            <p:ph sz="quarter" idx="13"/>
          </p:nvPr>
        </p:nvSpPr>
        <p:spPr/>
        <p:txBody>
          <a:bodyPr/>
          <a:lstStyle/>
          <a:p>
            <a:pPr>
              <a:spcBef>
                <a:spcPts val="600"/>
              </a:spcBef>
            </a:pPr>
            <a:r>
              <a:rPr lang="en-US" dirty="0"/>
              <a:t>For how much will the acquiring company record goodwill?</a:t>
            </a:r>
          </a:p>
          <a:p>
            <a:pPr lvl="1">
              <a:spcBef>
                <a:spcPts val="600"/>
              </a:spcBef>
            </a:pPr>
            <a:r>
              <a:rPr lang="en-US" dirty="0"/>
              <a:t>$10 million (Goodwill = $36 - $26 = $10 million)</a:t>
            </a:r>
          </a:p>
          <a:p>
            <a:pPr lvl="1">
              <a:spcBef>
                <a:spcPts val="600"/>
              </a:spcBef>
            </a:pPr>
            <a:r>
              <a:rPr lang="en-US" dirty="0"/>
              <a:t>Allied Foods must believe that there are other benefits worth $10 million in the acquisition, but these benefits are not </a:t>
            </a:r>
            <a:r>
              <a:rPr lang="en-US" i="1" dirty="0"/>
              <a:t>identified</a:t>
            </a:r>
            <a:r>
              <a:rPr lang="en-US" dirty="0"/>
              <a:t> as assets in the balance sheet of Ritz Produce</a:t>
            </a:r>
          </a:p>
          <a:p>
            <a:pPr lvl="1">
              <a:spcBef>
                <a:spcPts val="600"/>
              </a:spcBef>
            </a:pPr>
            <a:r>
              <a:rPr lang="en-US" dirty="0"/>
              <a:t>Allied Foods records the acquisition as follows</a:t>
            </a:r>
          </a:p>
        </p:txBody>
      </p:sp>
      <p:sp>
        <p:nvSpPr>
          <p:cNvPr id="6" name="Footer Placeholder 5">
            <a:extLst>
              <a:ext uri="{FF2B5EF4-FFF2-40B4-BE49-F238E27FC236}">
                <a16:creationId xmlns:a16="http://schemas.microsoft.com/office/drawing/2014/main" id="{7CAD578F-85C8-44D7-B705-6B0160C1C70D}"/>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8" name="Slide Number Placeholder 7">
            <a:extLst>
              <a:ext uri="{FF2B5EF4-FFF2-40B4-BE49-F238E27FC236}">
                <a16:creationId xmlns:a16="http://schemas.microsoft.com/office/drawing/2014/main" id="{51122DE4-162D-4C89-A033-428C3189B1BD}"/>
              </a:ext>
            </a:extLst>
          </p:cNvPr>
          <p:cNvSpPr>
            <a:spLocks noGrp="1"/>
          </p:cNvSpPr>
          <p:nvPr>
            <p:ph type="sldNum" sz="quarter" idx="12"/>
          </p:nvPr>
        </p:nvSpPr>
        <p:spPr/>
        <p:txBody>
          <a:bodyPr/>
          <a:lstStyle/>
          <a:p>
            <a:fld id="{EBE3AD81-3AD4-9C46-856E-C08CF1183C60}" type="slidenum">
              <a:rPr lang="en-US" smtClean="0"/>
              <a:pPr/>
              <a:t>57</a:t>
            </a:fld>
            <a:endParaRPr lang="en-US" dirty="0"/>
          </a:p>
        </p:txBody>
      </p:sp>
      <p:pic>
        <p:nvPicPr>
          <p:cNvPr id="4098" name="Picture 2" descr="HR and acquisitions: what role should HR be playing? | HRZone">
            <a:extLst>
              <a:ext uri="{FF2B5EF4-FFF2-40B4-BE49-F238E27FC236}">
                <a16:creationId xmlns:a16="http://schemas.microsoft.com/office/drawing/2014/main" id="{2624394A-1013-4ADB-BC1A-6EE27AF4A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050" y="6993924"/>
            <a:ext cx="9788475" cy="550601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AE935C8B-4F77-4CC2-8803-23145B2BA395}"/>
              </a:ext>
            </a:extLst>
          </p:cNvPr>
          <p:cNvGrpSpPr/>
          <p:nvPr/>
        </p:nvGrpSpPr>
        <p:grpSpPr>
          <a:xfrm>
            <a:off x="10651525" y="6875348"/>
            <a:ext cx="13207142" cy="5761081"/>
            <a:chOff x="10259660" y="7219953"/>
            <a:chExt cx="10052617" cy="4385047"/>
          </a:xfrm>
        </p:grpSpPr>
        <p:pic>
          <p:nvPicPr>
            <p:cNvPr id="7" name="Picture 6">
              <a:extLst>
                <a:ext uri="{FF2B5EF4-FFF2-40B4-BE49-F238E27FC236}">
                  <a16:creationId xmlns:a16="http://schemas.microsoft.com/office/drawing/2014/main" id="{68915848-9DCB-40AE-9DB4-DA7C0A0D5B45}"/>
                </a:ext>
              </a:extLst>
            </p:cNvPr>
            <p:cNvPicPr>
              <a:picLocks noChangeAspect="1"/>
            </p:cNvPicPr>
            <p:nvPr/>
          </p:nvPicPr>
          <p:blipFill rotWithShape="1">
            <a:blip r:embed="rId4"/>
            <a:srcRect r="57562"/>
            <a:stretch/>
          </p:blipFill>
          <p:spPr>
            <a:xfrm>
              <a:off x="10259660" y="7219953"/>
              <a:ext cx="7188081" cy="4385047"/>
            </a:xfrm>
            <a:prstGeom prst="rect">
              <a:avLst/>
            </a:prstGeom>
          </p:spPr>
        </p:pic>
        <p:pic>
          <p:nvPicPr>
            <p:cNvPr id="9" name="Picture 8">
              <a:extLst>
                <a:ext uri="{FF2B5EF4-FFF2-40B4-BE49-F238E27FC236}">
                  <a16:creationId xmlns:a16="http://schemas.microsoft.com/office/drawing/2014/main" id="{AC483DE9-C5D5-4952-AEA3-15ABDDA4426F}"/>
                </a:ext>
              </a:extLst>
            </p:cNvPr>
            <p:cNvPicPr>
              <a:picLocks noChangeAspect="1"/>
            </p:cNvPicPr>
            <p:nvPr/>
          </p:nvPicPr>
          <p:blipFill rotWithShape="1">
            <a:blip r:embed="rId4"/>
            <a:srcRect l="61785" r="21303"/>
            <a:stretch/>
          </p:blipFill>
          <p:spPr>
            <a:xfrm>
              <a:off x="17447741" y="7219953"/>
              <a:ext cx="2864536" cy="4385047"/>
            </a:xfrm>
            <a:prstGeom prst="rect">
              <a:avLst/>
            </a:prstGeom>
          </p:spPr>
        </p:pic>
      </p:grpSp>
    </p:spTree>
    <p:extLst>
      <p:ext uri="{BB962C8B-B14F-4D97-AF65-F5344CB8AC3E}">
        <p14:creationId xmlns:p14="http://schemas.microsoft.com/office/powerpoint/2010/main" val="29657194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2A3E-C6E8-4A90-8FE0-64448DAB2CD8}"/>
              </a:ext>
            </a:extLst>
          </p:cNvPr>
          <p:cNvSpPr>
            <a:spLocks noGrp="1"/>
          </p:cNvSpPr>
          <p:nvPr>
            <p:ph type="title"/>
          </p:nvPr>
        </p:nvSpPr>
        <p:spPr/>
        <p:txBody>
          <a:bodyPr/>
          <a:lstStyle/>
          <a:p>
            <a:r>
              <a:rPr lang="en-US" dirty="0"/>
              <a:t>Research and Development (R&amp;D) Costs</a:t>
            </a:r>
          </a:p>
        </p:txBody>
      </p:sp>
      <p:sp>
        <p:nvSpPr>
          <p:cNvPr id="3" name="Content Placeholder 2">
            <a:extLst>
              <a:ext uri="{FF2B5EF4-FFF2-40B4-BE49-F238E27FC236}">
                <a16:creationId xmlns:a16="http://schemas.microsoft.com/office/drawing/2014/main" id="{98D7BC0F-1CE4-4656-9709-3BACDDBBDB84}"/>
              </a:ext>
            </a:extLst>
          </p:cNvPr>
          <p:cNvSpPr>
            <a:spLocks noGrp="1"/>
          </p:cNvSpPr>
          <p:nvPr>
            <p:ph sz="quarter" idx="13"/>
          </p:nvPr>
        </p:nvSpPr>
        <p:spPr/>
        <p:txBody>
          <a:bodyPr/>
          <a:lstStyle/>
          <a:p>
            <a:r>
              <a:rPr lang="en-US" b="1" dirty="0"/>
              <a:t>Research and development costs </a:t>
            </a:r>
            <a:r>
              <a:rPr lang="en-US" dirty="0"/>
              <a:t>are expenditures that may lead to patents, copyrights, new processes, and new products</a:t>
            </a:r>
          </a:p>
          <a:p>
            <a:pPr lvl="1"/>
            <a:r>
              <a:rPr lang="en-US" dirty="0"/>
              <a:t>Costs in the </a:t>
            </a:r>
            <a:r>
              <a:rPr lang="en-US" b="1" dirty="0"/>
              <a:t>research phase </a:t>
            </a:r>
            <a:r>
              <a:rPr lang="en-US" dirty="0"/>
              <a:t>are always expensed as incurred</a:t>
            </a:r>
          </a:p>
          <a:p>
            <a:pPr lvl="1"/>
            <a:r>
              <a:rPr lang="en-US" dirty="0"/>
              <a:t>Costs in the </a:t>
            </a:r>
            <a:r>
              <a:rPr lang="en-US" b="1" dirty="0"/>
              <a:t>development phase </a:t>
            </a:r>
            <a:r>
              <a:rPr lang="en-US" dirty="0"/>
              <a:t>are expensed until specific criteria are met, primarily that technological feasibility is achieved</a:t>
            </a:r>
          </a:p>
        </p:txBody>
      </p:sp>
      <p:pic>
        <p:nvPicPr>
          <p:cNvPr id="5124" name="Picture 4" descr="Science and business collaboration. Businessman and science researcher,  education for innovation. Vector abstract illustration with faceless  character - Buy this stock vector and explore similar vectors at Adobe  Stock | Adobe Stock">
            <a:extLst>
              <a:ext uri="{FF2B5EF4-FFF2-40B4-BE49-F238E27FC236}">
                <a16:creationId xmlns:a16="http://schemas.microsoft.com/office/drawing/2014/main" id="{CA5C0834-E8C3-4A51-AA77-0D51746BE5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495"/>
          <a:stretch/>
        </p:blipFill>
        <p:spPr bwMode="auto">
          <a:xfrm>
            <a:off x="1347108" y="6736110"/>
            <a:ext cx="8551636" cy="535742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2029445E-5FAF-45E7-99F7-750BBC1106E8}"/>
              </a:ext>
            </a:extLst>
          </p:cNvPr>
          <p:cNvSpPr txBox="1">
            <a:spLocks/>
          </p:cNvSpPr>
          <p:nvPr/>
        </p:nvSpPr>
        <p:spPr>
          <a:xfrm>
            <a:off x="9637486" y="7248985"/>
            <a:ext cx="13654313" cy="4331678"/>
          </a:xfrm>
          <a:prstGeom prst="rect">
            <a:avLst/>
          </a:prstGeom>
        </p:spPr>
        <p:txBody>
          <a:bodyPr vert="horz" lIns="91440" tIns="45720" rIns="91440" bIns="45720" rtlCol="0">
            <a:normAutofit/>
          </a:bodyPr>
          <a:lstStyle>
            <a:lvl1pPr marL="857264" indent="-857264" algn="l" defTabSz="1828373" rtl="0" eaLnBrk="1" latinLnBrk="0" hangingPunct="1">
              <a:lnSpc>
                <a:spcPct val="90000"/>
              </a:lnSpc>
              <a:spcBef>
                <a:spcPts val="2000"/>
              </a:spcBef>
              <a:buFont typeface="Wingdings" panose="05000000000000000000" pitchFamily="2" charset="2"/>
              <a:buChar char="q"/>
              <a:defRPr sz="6000" b="0" i="0" kern="1200">
                <a:solidFill>
                  <a:schemeClr val="tx2"/>
                </a:solidFill>
                <a:latin typeface="Lato Regular" charset="0"/>
                <a:ea typeface="Lato Regular" charset="0"/>
                <a:cs typeface="Lato Regular" charset="0"/>
              </a:defRPr>
            </a:lvl1pPr>
            <a:lvl2pPr marL="1599997" indent="-685811" algn="l" defTabSz="1828373" rtl="0" eaLnBrk="1" latinLnBrk="0" hangingPunct="1">
              <a:lnSpc>
                <a:spcPct val="90000"/>
              </a:lnSpc>
              <a:spcBef>
                <a:spcPts val="1000"/>
              </a:spcBef>
              <a:buFont typeface="Wingdings" panose="05000000000000000000" pitchFamily="2" charset="2"/>
              <a:buChar char="q"/>
              <a:defRPr sz="4800" b="0" i="0" kern="1200">
                <a:solidFill>
                  <a:schemeClr val="tx2"/>
                </a:solidFill>
                <a:latin typeface="Lato Regular" charset="0"/>
                <a:ea typeface="Lato Regular" charset="0"/>
                <a:cs typeface="Lato Regular" charset="0"/>
              </a:defRPr>
            </a:lvl2pPr>
            <a:lvl3pPr marL="2399883" indent="-571509" algn="l" defTabSz="1828373" rtl="0" eaLnBrk="1" latinLnBrk="0" hangingPunct="1">
              <a:lnSpc>
                <a:spcPct val="90000"/>
              </a:lnSpc>
              <a:spcBef>
                <a:spcPts val="1000"/>
              </a:spcBef>
              <a:buFont typeface="Wingdings" panose="05000000000000000000" pitchFamily="2" charset="2"/>
              <a:buChar char="q"/>
              <a:defRPr sz="4000" b="0" i="0" kern="1200">
                <a:solidFill>
                  <a:schemeClr val="tx2"/>
                </a:solidFill>
                <a:latin typeface="Lato Regular" charset="0"/>
                <a:ea typeface="Lato Regular" charset="0"/>
                <a:cs typeface="Lato Regular" charset="0"/>
              </a:defRPr>
            </a:lvl3pPr>
            <a:lvl4pPr marL="3314069"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4pPr>
            <a:lvl5pPr marL="4228255"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dirty="0"/>
              <a:t>Development costs incurred after technological feasibility has been achieved are capitalized to </a:t>
            </a:r>
            <a:r>
              <a:rPr lang="en-US" b="1" dirty="0"/>
              <a:t>Development Costs</a:t>
            </a:r>
            <a:r>
              <a:rPr lang="en-US" dirty="0"/>
              <a:t>, which is considered an intangible asset</a:t>
            </a:r>
          </a:p>
        </p:txBody>
      </p:sp>
      <p:sp>
        <p:nvSpPr>
          <p:cNvPr id="4" name="Footer Placeholder 3">
            <a:extLst>
              <a:ext uri="{FF2B5EF4-FFF2-40B4-BE49-F238E27FC236}">
                <a16:creationId xmlns:a16="http://schemas.microsoft.com/office/drawing/2014/main" id="{6A77B922-FBE3-4F16-B2AA-75192D0E82DF}"/>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6" name="Slide Number Placeholder 5">
            <a:extLst>
              <a:ext uri="{FF2B5EF4-FFF2-40B4-BE49-F238E27FC236}">
                <a16:creationId xmlns:a16="http://schemas.microsoft.com/office/drawing/2014/main" id="{CED98E0D-D6F7-499A-9E30-88666D73737F}"/>
              </a:ext>
            </a:extLst>
          </p:cNvPr>
          <p:cNvSpPr>
            <a:spLocks noGrp="1"/>
          </p:cNvSpPr>
          <p:nvPr>
            <p:ph type="sldNum" sz="quarter" idx="12"/>
          </p:nvPr>
        </p:nvSpPr>
        <p:spPr/>
        <p:txBody>
          <a:bodyPr/>
          <a:lstStyle/>
          <a:p>
            <a:fld id="{EBE3AD81-3AD4-9C46-856E-C08CF1183C60}" type="slidenum">
              <a:rPr lang="en-US" smtClean="0"/>
              <a:pPr/>
              <a:t>58</a:t>
            </a:fld>
            <a:endParaRPr lang="en-US" dirty="0"/>
          </a:p>
        </p:txBody>
      </p:sp>
    </p:spTree>
    <p:extLst>
      <p:ext uri="{BB962C8B-B14F-4D97-AF65-F5344CB8AC3E}">
        <p14:creationId xmlns:p14="http://schemas.microsoft.com/office/powerpoint/2010/main" val="35109081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C6788-3527-451C-BFC1-38B2D6F4F63C}"/>
              </a:ext>
            </a:extLst>
          </p:cNvPr>
          <p:cNvSpPr>
            <a:spLocks noGrp="1"/>
          </p:cNvSpPr>
          <p:nvPr>
            <p:ph type="title"/>
          </p:nvPr>
        </p:nvSpPr>
        <p:spPr/>
        <p:txBody>
          <a:bodyPr/>
          <a:lstStyle/>
          <a:p>
            <a:r>
              <a:rPr lang="en-US" dirty="0"/>
              <a:t>Research and Development (R&amp;D) Costs</a:t>
            </a:r>
          </a:p>
        </p:txBody>
      </p:sp>
      <p:sp>
        <p:nvSpPr>
          <p:cNvPr id="3" name="Content Placeholder 2">
            <a:extLst>
              <a:ext uri="{FF2B5EF4-FFF2-40B4-BE49-F238E27FC236}">
                <a16:creationId xmlns:a16="http://schemas.microsoft.com/office/drawing/2014/main" id="{86EB3BC4-B3FD-4DDB-B8D7-E687E95300A0}"/>
              </a:ext>
            </a:extLst>
          </p:cNvPr>
          <p:cNvSpPr>
            <a:spLocks noGrp="1"/>
          </p:cNvSpPr>
          <p:nvPr>
            <p:ph sz="quarter" idx="13"/>
          </p:nvPr>
        </p:nvSpPr>
        <p:spPr/>
        <p:txBody>
          <a:bodyPr/>
          <a:lstStyle/>
          <a:p>
            <a:r>
              <a:rPr lang="en-US" dirty="0"/>
              <a:t>Example: Laser Scanner Ltd. spent NT$1 million on research and NT$2 million on development of new products. Of the NT$2 million in development costs, NT$400,000 was incurred prior to technological feasibility and NT$1,600,000 was incurred after technological feasibility had been demonstrated</a:t>
            </a:r>
          </a:p>
        </p:txBody>
      </p:sp>
      <p:pic>
        <p:nvPicPr>
          <p:cNvPr id="5" name="Picture 4">
            <a:extLst>
              <a:ext uri="{FF2B5EF4-FFF2-40B4-BE49-F238E27FC236}">
                <a16:creationId xmlns:a16="http://schemas.microsoft.com/office/drawing/2014/main" id="{8D30F5E5-7ADE-4903-8752-1E3E680D7B45}"/>
              </a:ext>
            </a:extLst>
          </p:cNvPr>
          <p:cNvPicPr>
            <a:picLocks noChangeAspect="1"/>
          </p:cNvPicPr>
          <p:nvPr/>
        </p:nvPicPr>
        <p:blipFill>
          <a:blip r:embed="rId3">
            <a:duotone>
              <a:prstClr val="black"/>
              <a:schemeClr val="accent4">
                <a:tint val="45000"/>
                <a:satMod val="400000"/>
              </a:schemeClr>
            </a:duotone>
          </a:blip>
          <a:stretch>
            <a:fillRect/>
          </a:stretch>
        </p:blipFill>
        <p:spPr>
          <a:xfrm>
            <a:off x="1981860" y="6977187"/>
            <a:ext cx="21309940" cy="2994412"/>
          </a:xfrm>
          <a:prstGeom prst="rect">
            <a:avLst/>
          </a:prstGeom>
        </p:spPr>
      </p:pic>
      <p:pic>
        <p:nvPicPr>
          <p:cNvPr id="7" name="Picture 2" descr="Research and Development | Icons Pack">
            <a:extLst>
              <a:ext uri="{FF2B5EF4-FFF2-40B4-BE49-F238E27FC236}">
                <a16:creationId xmlns:a16="http://schemas.microsoft.com/office/drawing/2014/main" id="{66E4CBA8-A460-4706-B784-B178ECED8E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278" t="30748" r="4946" b="50000"/>
          <a:stretch/>
        </p:blipFill>
        <p:spPr bwMode="auto">
          <a:xfrm>
            <a:off x="5421766" y="10126596"/>
            <a:ext cx="8935017" cy="25180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earch and Development | Icons Pack">
            <a:extLst>
              <a:ext uri="{FF2B5EF4-FFF2-40B4-BE49-F238E27FC236}">
                <a16:creationId xmlns:a16="http://schemas.microsoft.com/office/drawing/2014/main" id="{4BC0AA4D-78D2-4446-AA67-DE3A111390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032" t="50000" r="17192" b="30748"/>
          <a:stretch/>
        </p:blipFill>
        <p:spPr bwMode="auto">
          <a:xfrm>
            <a:off x="14356783" y="10017676"/>
            <a:ext cx="8935017" cy="25180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search and Development | Icons Pack">
            <a:extLst>
              <a:ext uri="{FF2B5EF4-FFF2-40B4-BE49-F238E27FC236}">
                <a16:creationId xmlns:a16="http://schemas.microsoft.com/office/drawing/2014/main" id="{100760DB-45FC-4368-8BA5-B8CA276DAB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308" t="69233" r="17275" b="11515"/>
          <a:stretch/>
        </p:blipFill>
        <p:spPr bwMode="auto">
          <a:xfrm>
            <a:off x="2199596" y="9971599"/>
            <a:ext cx="2851376" cy="251805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2FC31D20-7520-4EAA-A40A-324011C523EC}"/>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12" name="Slide Number Placeholder 11">
            <a:extLst>
              <a:ext uri="{FF2B5EF4-FFF2-40B4-BE49-F238E27FC236}">
                <a16:creationId xmlns:a16="http://schemas.microsoft.com/office/drawing/2014/main" id="{41383D86-36B7-46EB-90A8-B9D67A6CC798}"/>
              </a:ext>
            </a:extLst>
          </p:cNvPr>
          <p:cNvSpPr>
            <a:spLocks noGrp="1"/>
          </p:cNvSpPr>
          <p:nvPr>
            <p:ph type="sldNum" sz="quarter" idx="12"/>
          </p:nvPr>
        </p:nvSpPr>
        <p:spPr/>
        <p:txBody>
          <a:bodyPr/>
          <a:lstStyle/>
          <a:p>
            <a:fld id="{EBE3AD81-3AD4-9C46-856E-C08CF1183C60}" type="slidenum">
              <a:rPr lang="en-US" smtClean="0"/>
              <a:pPr/>
              <a:t>59</a:t>
            </a:fld>
            <a:endParaRPr lang="en-US" dirty="0"/>
          </a:p>
        </p:txBody>
      </p:sp>
    </p:spTree>
    <p:extLst>
      <p:ext uri="{BB962C8B-B14F-4D97-AF65-F5344CB8AC3E}">
        <p14:creationId xmlns:p14="http://schemas.microsoft.com/office/powerpoint/2010/main" val="123326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474DC-5CEF-4DB2-86F9-04F45472BAB5}"/>
              </a:ext>
            </a:extLst>
          </p:cNvPr>
          <p:cNvSpPr>
            <a:spLocks noGrp="1"/>
          </p:cNvSpPr>
          <p:nvPr>
            <p:ph type="title"/>
          </p:nvPr>
        </p:nvSpPr>
        <p:spPr/>
        <p:txBody>
          <a:bodyPr/>
          <a:lstStyle/>
          <a:p>
            <a:r>
              <a:rPr lang="en-US" dirty="0"/>
              <a:t>The Cost of Plant Assets - </a:t>
            </a:r>
            <a:r>
              <a:rPr lang="en-US" dirty="0">
                <a:solidFill>
                  <a:schemeClr val="accent1"/>
                </a:solidFill>
              </a:rPr>
              <a:t>Land (example)</a:t>
            </a:r>
          </a:p>
        </p:txBody>
      </p:sp>
      <p:sp>
        <p:nvSpPr>
          <p:cNvPr id="3" name="Content Placeholder 2">
            <a:extLst>
              <a:ext uri="{FF2B5EF4-FFF2-40B4-BE49-F238E27FC236}">
                <a16:creationId xmlns:a16="http://schemas.microsoft.com/office/drawing/2014/main" id="{838F0DC3-2FBF-473D-9906-847E4F15B291}"/>
              </a:ext>
            </a:extLst>
          </p:cNvPr>
          <p:cNvSpPr>
            <a:spLocks noGrp="1"/>
          </p:cNvSpPr>
          <p:nvPr>
            <p:ph sz="quarter" idx="13"/>
          </p:nvPr>
        </p:nvSpPr>
        <p:spPr>
          <a:xfrm>
            <a:off x="990599" y="2330379"/>
            <a:ext cx="22514169" cy="10033073"/>
          </a:xfrm>
        </p:spPr>
        <p:txBody>
          <a:bodyPr>
            <a:normAutofit/>
          </a:bodyPr>
          <a:lstStyle/>
          <a:p>
            <a:r>
              <a:rPr lang="en-US" sz="4800" dirty="0"/>
              <a:t>Example: Lew Ltd. acquires real estate at a cash cost </a:t>
            </a:r>
            <a:r>
              <a:rPr lang="en-US" sz="4800"/>
              <a:t>of HK$2,000,000</a:t>
            </a:r>
            <a:r>
              <a:rPr lang="en-US" sz="4800" dirty="0"/>
              <a:t>. The property contains an old warehouse that is razed at a net cost </a:t>
            </a:r>
            <a:r>
              <a:rPr lang="en-US" sz="4800"/>
              <a:t>of HK$60,000 (HK$75,000 </a:t>
            </a:r>
            <a:r>
              <a:rPr lang="en-US" sz="4800" dirty="0"/>
              <a:t>in costs </a:t>
            </a:r>
            <a:r>
              <a:rPr lang="en-US" sz="4800"/>
              <a:t>less HK$15,000 </a:t>
            </a:r>
            <a:r>
              <a:rPr lang="en-US" sz="4800" dirty="0"/>
              <a:t>proceeds from salvaged materials). Additional expenditures are the attorney’s fee</a:t>
            </a:r>
            <a:r>
              <a:rPr lang="en-US" sz="4800"/>
              <a:t>, HK$10,000</a:t>
            </a:r>
            <a:r>
              <a:rPr lang="en-US" sz="4800" dirty="0"/>
              <a:t>, and the real estate broker’s commission</a:t>
            </a:r>
            <a:r>
              <a:rPr lang="en-US" sz="4800"/>
              <a:t>, HK$80,000</a:t>
            </a:r>
            <a:r>
              <a:rPr lang="en-US" sz="4800" dirty="0"/>
              <a:t>. </a:t>
            </a:r>
            <a:r>
              <a:rPr lang="en-US" altLang="en-US" sz="4400" dirty="0">
                <a:latin typeface="Liberation Sans" panose="020B0604020202020204" pitchFamily="34" charset="0"/>
              </a:rPr>
              <a:t>Determine the amount to be reported as the cost of the land</a:t>
            </a:r>
            <a:endParaRPr lang="en-US" sz="4800" dirty="0"/>
          </a:p>
        </p:txBody>
      </p:sp>
      <p:pic>
        <p:nvPicPr>
          <p:cNvPr id="5" name="Picture 4" descr="Related image">
            <a:extLst>
              <a:ext uri="{FF2B5EF4-FFF2-40B4-BE49-F238E27FC236}">
                <a16:creationId xmlns:a16="http://schemas.microsoft.com/office/drawing/2014/main" id="{97B9E630-EA4E-4FAD-85E3-978DA105B7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26" r="5939" b="22577"/>
          <a:stretch/>
        </p:blipFill>
        <p:spPr bwMode="auto">
          <a:xfrm>
            <a:off x="990599" y="6667198"/>
            <a:ext cx="6112100" cy="56962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88EED9C-D2E1-45EC-ABE5-2DD83B1ADC2E}"/>
              </a:ext>
            </a:extLst>
          </p:cNvPr>
          <p:cNvPicPr>
            <a:picLocks noChangeAspect="1"/>
          </p:cNvPicPr>
          <p:nvPr/>
        </p:nvPicPr>
        <p:blipFill>
          <a:blip r:embed="rId3"/>
          <a:stretch>
            <a:fillRect/>
          </a:stretch>
        </p:blipFill>
        <p:spPr>
          <a:xfrm>
            <a:off x="7214718" y="6667198"/>
            <a:ext cx="16290050" cy="3654237"/>
          </a:xfrm>
          <a:prstGeom prst="rect">
            <a:avLst/>
          </a:prstGeom>
        </p:spPr>
      </p:pic>
      <p:pic>
        <p:nvPicPr>
          <p:cNvPr id="9" name="Picture 8">
            <a:extLst>
              <a:ext uri="{FF2B5EF4-FFF2-40B4-BE49-F238E27FC236}">
                <a16:creationId xmlns:a16="http://schemas.microsoft.com/office/drawing/2014/main" id="{06A40671-143B-421A-B093-9F34F3891A07}"/>
              </a:ext>
            </a:extLst>
          </p:cNvPr>
          <p:cNvPicPr>
            <a:picLocks noChangeAspect="1"/>
          </p:cNvPicPr>
          <p:nvPr/>
        </p:nvPicPr>
        <p:blipFill rotWithShape="1">
          <a:blip r:embed="rId4">
            <a:duotone>
              <a:prstClr val="black"/>
              <a:schemeClr val="accent4">
                <a:tint val="45000"/>
                <a:satMod val="400000"/>
              </a:schemeClr>
            </a:duotone>
          </a:blip>
          <a:srcRect r="-172"/>
          <a:stretch/>
        </p:blipFill>
        <p:spPr>
          <a:xfrm>
            <a:off x="7214718" y="10594412"/>
            <a:ext cx="16290050" cy="1769040"/>
          </a:xfrm>
          <a:prstGeom prst="rect">
            <a:avLst/>
          </a:prstGeom>
        </p:spPr>
      </p:pic>
      <p:sp>
        <p:nvSpPr>
          <p:cNvPr id="4" name="Footer Placeholder 3">
            <a:extLst>
              <a:ext uri="{FF2B5EF4-FFF2-40B4-BE49-F238E27FC236}">
                <a16:creationId xmlns:a16="http://schemas.microsoft.com/office/drawing/2014/main" id="{559CDFDF-290B-4015-AA5A-2E6DE4693BED}"/>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6" name="Slide Number Placeholder 5">
            <a:extLst>
              <a:ext uri="{FF2B5EF4-FFF2-40B4-BE49-F238E27FC236}">
                <a16:creationId xmlns:a16="http://schemas.microsoft.com/office/drawing/2014/main" id="{E72F9283-4E36-408D-99A2-99AAAB7E0AD6}"/>
              </a:ext>
            </a:extLst>
          </p:cNvPr>
          <p:cNvSpPr>
            <a:spLocks noGrp="1"/>
          </p:cNvSpPr>
          <p:nvPr>
            <p:ph type="sldNum" sz="quarter" idx="12"/>
          </p:nvPr>
        </p:nvSpPr>
        <p:spPr/>
        <p:txBody>
          <a:bodyPr/>
          <a:lstStyle/>
          <a:p>
            <a:fld id="{EBE3AD81-3AD4-9C46-856E-C08CF1183C60}" type="slidenum">
              <a:rPr lang="en-US" smtClean="0"/>
              <a:pPr/>
              <a:t>6</a:t>
            </a:fld>
            <a:endParaRPr lang="en-US" dirty="0"/>
          </a:p>
        </p:txBody>
      </p:sp>
    </p:spTree>
    <p:extLst>
      <p:ext uri="{BB962C8B-B14F-4D97-AF65-F5344CB8AC3E}">
        <p14:creationId xmlns:p14="http://schemas.microsoft.com/office/powerpoint/2010/main" val="35598853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33B44-0685-4B27-9038-557739247222}"/>
              </a:ext>
            </a:extLst>
          </p:cNvPr>
          <p:cNvSpPr>
            <a:spLocks noGrp="1"/>
          </p:cNvSpPr>
          <p:nvPr>
            <p:ph type="title"/>
          </p:nvPr>
        </p:nvSpPr>
        <p:spPr/>
        <p:txBody>
          <a:bodyPr/>
          <a:lstStyle/>
          <a:p>
            <a:r>
              <a:rPr lang="en-US" dirty="0"/>
              <a:t>Statement Presentation </a:t>
            </a:r>
          </a:p>
        </p:txBody>
      </p:sp>
      <p:sp>
        <p:nvSpPr>
          <p:cNvPr id="3" name="Content Placeholder 2">
            <a:extLst>
              <a:ext uri="{FF2B5EF4-FFF2-40B4-BE49-F238E27FC236}">
                <a16:creationId xmlns:a16="http://schemas.microsoft.com/office/drawing/2014/main" id="{CA41B329-2E52-4E62-8F59-F87DF72D4E5B}"/>
              </a:ext>
            </a:extLst>
          </p:cNvPr>
          <p:cNvSpPr>
            <a:spLocks noGrp="1"/>
          </p:cNvSpPr>
          <p:nvPr>
            <p:ph sz="quarter" idx="13"/>
          </p:nvPr>
        </p:nvSpPr>
        <p:spPr/>
        <p:txBody>
          <a:bodyPr/>
          <a:lstStyle/>
          <a:p>
            <a:endParaRPr lang="en-US" dirty="0"/>
          </a:p>
        </p:txBody>
      </p:sp>
      <p:pic>
        <p:nvPicPr>
          <p:cNvPr id="5" name="Picture 4">
            <a:extLst>
              <a:ext uri="{FF2B5EF4-FFF2-40B4-BE49-F238E27FC236}">
                <a16:creationId xmlns:a16="http://schemas.microsoft.com/office/drawing/2014/main" id="{EB069622-EB1B-4F4B-971F-4E859E1F185F}"/>
              </a:ext>
            </a:extLst>
          </p:cNvPr>
          <p:cNvPicPr>
            <a:picLocks noChangeAspect="1"/>
          </p:cNvPicPr>
          <p:nvPr/>
        </p:nvPicPr>
        <p:blipFill>
          <a:blip r:embed="rId2"/>
          <a:stretch>
            <a:fillRect/>
          </a:stretch>
        </p:blipFill>
        <p:spPr>
          <a:xfrm>
            <a:off x="990600" y="2330379"/>
            <a:ext cx="17587686" cy="10291034"/>
          </a:xfrm>
          <a:prstGeom prst="rect">
            <a:avLst/>
          </a:prstGeom>
        </p:spPr>
      </p:pic>
      <p:sp>
        <p:nvSpPr>
          <p:cNvPr id="6" name="Footer Placeholder 5">
            <a:extLst>
              <a:ext uri="{FF2B5EF4-FFF2-40B4-BE49-F238E27FC236}">
                <a16:creationId xmlns:a16="http://schemas.microsoft.com/office/drawing/2014/main" id="{A8396D9C-C3F2-4351-A538-890530C55A6D}"/>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7" name="Slide Number Placeholder 6">
            <a:extLst>
              <a:ext uri="{FF2B5EF4-FFF2-40B4-BE49-F238E27FC236}">
                <a16:creationId xmlns:a16="http://schemas.microsoft.com/office/drawing/2014/main" id="{10EF742A-01D8-45B5-A2B9-F2FA4AFEE9BF}"/>
              </a:ext>
            </a:extLst>
          </p:cNvPr>
          <p:cNvSpPr>
            <a:spLocks noGrp="1"/>
          </p:cNvSpPr>
          <p:nvPr>
            <p:ph type="sldNum" sz="quarter" idx="12"/>
          </p:nvPr>
        </p:nvSpPr>
        <p:spPr/>
        <p:txBody>
          <a:bodyPr/>
          <a:lstStyle/>
          <a:p>
            <a:fld id="{EBE3AD81-3AD4-9C46-856E-C08CF1183C60}" type="slidenum">
              <a:rPr lang="en-US" smtClean="0"/>
              <a:pPr/>
              <a:t>60</a:t>
            </a:fld>
            <a:endParaRPr lang="en-US" dirty="0"/>
          </a:p>
        </p:txBody>
      </p:sp>
    </p:spTree>
    <p:extLst>
      <p:ext uri="{BB962C8B-B14F-4D97-AF65-F5344CB8AC3E}">
        <p14:creationId xmlns:p14="http://schemas.microsoft.com/office/powerpoint/2010/main" val="1585253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803B9-67BB-4531-BDD8-4569E1DD30A5}"/>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1E18A87D-968E-4BD7-A827-4E86CEAB5D96}"/>
              </a:ext>
            </a:extLst>
          </p:cNvPr>
          <p:cNvSpPr>
            <a:spLocks noGrp="1"/>
          </p:cNvSpPr>
          <p:nvPr>
            <p:ph sz="quarter" idx="13"/>
          </p:nvPr>
        </p:nvSpPr>
        <p:spPr>
          <a:xfrm>
            <a:off x="990600" y="2330379"/>
            <a:ext cx="22301200" cy="10500250"/>
          </a:xfrm>
        </p:spPr>
        <p:txBody>
          <a:bodyPr>
            <a:normAutofit/>
          </a:bodyPr>
          <a:lstStyle/>
          <a:p>
            <a:r>
              <a:rPr lang="en-US" dirty="0"/>
              <a:t>Using </a:t>
            </a:r>
            <a:r>
              <a:rPr lang="en-US" b="1" dirty="0"/>
              <a:t>asset turnover ratio</a:t>
            </a:r>
            <a:r>
              <a:rPr lang="en-US" dirty="0"/>
              <a:t>, we can analyze how efficiently a company uses its assets to generate sales</a:t>
            </a:r>
          </a:p>
          <a:p>
            <a:r>
              <a:rPr lang="en-US" dirty="0"/>
              <a:t>Example: LG’s net sales for a recent year were ₩58,140 billion. Its total ending assets were ₩35,528 billion, and beginning assets were ₩34,766 billion.</a:t>
            </a:r>
          </a:p>
          <a:p>
            <a:endParaRPr lang="en-US" dirty="0"/>
          </a:p>
          <a:p>
            <a:endParaRPr lang="en-US" dirty="0"/>
          </a:p>
          <a:p>
            <a:endParaRPr lang="en-US" dirty="0"/>
          </a:p>
          <a:p>
            <a:endParaRPr lang="en-US" dirty="0"/>
          </a:p>
          <a:p>
            <a:pPr lvl="1"/>
            <a:r>
              <a:rPr lang="en-US" dirty="0"/>
              <a:t>Each dollar invested in assets produced </a:t>
            </a:r>
            <a:r>
              <a:rPr lang="en-US" b="1" dirty="0">
                <a:solidFill>
                  <a:srgbClr val="C00000"/>
                </a:solidFill>
              </a:rPr>
              <a:t>₩1.65</a:t>
            </a:r>
            <a:r>
              <a:rPr lang="en-US" dirty="0"/>
              <a:t> in sales</a:t>
            </a:r>
          </a:p>
        </p:txBody>
      </p:sp>
      <p:pic>
        <p:nvPicPr>
          <p:cNvPr id="5" name="Picture 4">
            <a:extLst>
              <a:ext uri="{FF2B5EF4-FFF2-40B4-BE49-F238E27FC236}">
                <a16:creationId xmlns:a16="http://schemas.microsoft.com/office/drawing/2014/main" id="{B44699B8-CA58-45B7-8778-F98EAFF5F63C}"/>
              </a:ext>
            </a:extLst>
          </p:cNvPr>
          <p:cNvPicPr>
            <a:picLocks noChangeAspect="1"/>
          </p:cNvPicPr>
          <p:nvPr/>
        </p:nvPicPr>
        <p:blipFill>
          <a:blip r:embed="rId2"/>
          <a:stretch>
            <a:fillRect/>
          </a:stretch>
        </p:blipFill>
        <p:spPr>
          <a:xfrm>
            <a:off x="1917155" y="7075714"/>
            <a:ext cx="19925576" cy="3672114"/>
          </a:xfrm>
          <a:prstGeom prst="rect">
            <a:avLst/>
          </a:prstGeom>
        </p:spPr>
      </p:pic>
      <p:sp>
        <p:nvSpPr>
          <p:cNvPr id="6" name="Footer Placeholder 5">
            <a:extLst>
              <a:ext uri="{FF2B5EF4-FFF2-40B4-BE49-F238E27FC236}">
                <a16:creationId xmlns:a16="http://schemas.microsoft.com/office/drawing/2014/main" id="{C9DA3A88-21BC-4559-B373-40463E2AA846}"/>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7" name="Slide Number Placeholder 6">
            <a:extLst>
              <a:ext uri="{FF2B5EF4-FFF2-40B4-BE49-F238E27FC236}">
                <a16:creationId xmlns:a16="http://schemas.microsoft.com/office/drawing/2014/main" id="{81C1FA58-2887-437C-BDF4-EDF2812BFF64}"/>
              </a:ext>
            </a:extLst>
          </p:cNvPr>
          <p:cNvSpPr>
            <a:spLocks noGrp="1"/>
          </p:cNvSpPr>
          <p:nvPr>
            <p:ph type="sldNum" sz="quarter" idx="12"/>
          </p:nvPr>
        </p:nvSpPr>
        <p:spPr/>
        <p:txBody>
          <a:bodyPr/>
          <a:lstStyle/>
          <a:p>
            <a:fld id="{EBE3AD81-3AD4-9C46-856E-C08CF1183C60}" type="slidenum">
              <a:rPr lang="en-US" smtClean="0"/>
              <a:pPr/>
              <a:t>61</a:t>
            </a:fld>
            <a:endParaRPr lang="en-US" dirty="0"/>
          </a:p>
        </p:txBody>
      </p:sp>
    </p:spTree>
    <p:extLst>
      <p:ext uri="{BB962C8B-B14F-4D97-AF65-F5344CB8AC3E}">
        <p14:creationId xmlns:p14="http://schemas.microsoft.com/office/powerpoint/2010/main" val="4252325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B8BA-B3C7-46D4-8D0C-2134579A4C4A}"/>
              </a:ext>
            </a:extLst>
          </p:cNvPr>
          <p:cNvSpPr>
            <a:spLocks noGrp="1"/>
          </p:cNvSpPr>
          <p:nvPr>
            <p:ph type="title"/>
          </p:nvPr>
        </p:nvSpPr>
        <p:spPr/>
        <p:txBody>
          <a:bodyPr/>
          <a:lstStyle/>
          <a:p>
            <a:r>
              <a:rPr lang="en-US" dirty="0"/>
              <a:t>Analysis - Exercise</a:t>
            </a:r>
          </a:p>
        </p:txBody>
      </p:sp>
      <p:sp>
        <p:nvSpPr>
          <p:cNvPr id="3" name="Content Placeholder 2">
            <a:extLst>
              <a:ext uri="{FF2B5EF4-FFF2-40B4-BE49-F238E27FC236}">
                <a16:creationId xmlns:a16="http://schemas.microsoft.com/office/drawing/2014/main" id="{6A719BBB-FBC8-458F-BD8D-E3FBB7EB52B0}"/>
              </a:ext>
            </a:extLst>
          </p:cNvPr>
          <p:cNvSpPr>
            <a:spLocks noGrp="1"/>
          </p:cNvSpPr>
          <p:nvPr>
            <p:ph sz="quarter" idx="13"/>
          </p:nvPr>
        </p:nvSpPr>
        <p:spPr/>
        <p:txBody>
          <a:bodyPr/>
          <a:lstStyle/>
          <a:p>
            <a:r>
              <a:rPr lang="en-US" sz="6000" dirty="0"/>
              <a:t>Paramour Company reported net income of $180,000, net sales of $420,000, and had total assets of $460,000 on January 1, 2020, and total assets on December 31, 2020, of $540,000 billion. Determine Paramour’s asset turnover for 2020.</a:t>
            </a:r>
          </a:p>
          <a:p>
            <a:r>
              <a:rPr lang="en-US" altLang="zh-CN" dirty="0"/>
              <a:t>Solution:</a:t>
            </a:r>
            <a:endParaRPr lang="en-US" dirty="0"/>
          </a:p>
        </p:txBody>
      </p:sp>
      <p:graphicFrame>
        <p:nvGraphicFramePr>
          <p:cNvPr id="10" name="Table 9" descr="Table is screen readable.">
            <a:extLst>
              <a:ext uri="{FF2B5EF4-FFF2-40B4-BE49-F238E27FC236}">
                <a16:creationId xmlns:a16="http://schemas.microsoft.com/office/drawing/2014/main" id="{747B7A81-FB6B-4F56-A943-0459B12DB098}"/>
              </a:ext>
            </a:extLst>
          </p:cNvPr>
          <p:cNvGraphicFramePr>
            <a:graphicFrameLocks noGrp="1"/>
          </p:cNvGraphicFramePr>
          <p:nvPr>
            <p:extLst>
              <p:ext uri="{D42A27DB-BD31-4B8C-83A1-F6EECF244321}">
                <p14:modId xmlns:p14="http://schemas.microsoft.com/office/powerpoint/2010/main" val="3010881378"/>
              </p:ext>
            </p:extLst>
          </p:nvPr>
        </p:nvGraphicFramePr>
        <p:xfrm>
          <a:off x="1563870" y="7211544"/>
          <a:ext cx="21727930" cy="4399884"/>
        </p:xfrm>
        <a:graphic>
          <a:graphicData uri="http://schemas.openxmlformats.org/drawingml/2006/table">
            <a:tbl>
              <a:tblPr/>
              <a:tblGrid>
                <a:gridCol w="4491620">
                  <a:extLst>
                    <a:ext uri="{9D8B030D-6E8A-4147-A177-3AD203B41FA5}">
                      <a16:colId xmlns:a16="http://schemas.microsoft.com/office/drawing/2014/main" val="20000"/>
                    </a:ext>
                  </a:extLst>
                </a:gridCol>
                <a:gridCol w="1328460">
                  <a:extLst>
                    <a:ext uri="{9D8B030D-6E8A-4147-A177-3AD203B41FA5}">
                      <a16:colId xmlns:a16="http://schemas.microsoft.com/office/drawing/2014/main" val="20001"/>
                    </a:ext>
                  </a:extLst>
                </a:gridCol>
                <a:gridCol w="8292025">
                  <a:extLst>
                    <a:ext uri="{9D8B030D-6E8A-4147-A177-3AD203B41FA5}">
                      <a16:colId xmlns:a16="http://schemas.microsoft.com/office/drawing/2014/main" val="20002"/>
                    </a:ext>
                  </a:extLst>
                </a:gridCol>
                <a:gridCol w="1328460">
                  <a:extLst>
                    <a:ext uri="{9D8B030D-6E8A-4147-A177-3AD203B41FA5}">
                      <a16:colId xmlns:a16="http://schemas.microsoft.com/office/drawing/2014/main" val="20003"/>
                    </a:ext>
                  </a:extLst>
                </a:gridCol>
                <a:gridCol w="6287365">
                  <a:extLst>
                    <a:ext uri="{9D8B030D-6E8A-4147-A177-3AD203B41FA5}">
                      <a16:colId xmlns:a16="http://schemas.microsoft.com/office/drawing/2014/main" val="20004"/>
                    </a:ext>
                  </a:extLst>
                </a:gridCol>
              </a:tblGrid>
              <a:tr h="1634721">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fontAlgn="b"/>
                      <a:r>
                        <a:rPr lang="en-US" sz="5000" b="1" u="none" strike="noStrike" dirty="0">
                          <a:solidFill>
                            <a:schemeClr val="tx2"/>
                          </a:solidFill>
                          <a:effectLst/>
                        </a:rPr>
                        <a:t>Net Sales</a:t>
                      </a:r>
                      <a:endParaRPr lang="en-US" sz="5000" b="1" i="0" u="none" strike="noStrike" dirty="0">
                        <a:solidFill>
                          <a:schemeClr val="tx2"/>
                        </a:solidFill>
                        <a:effectLst/>
                        <a:latin typeface="Calibri" panose="020F0502020204030204" pitchFamily="34" charset="0"/>
                      </a:endParaRPr>
                    </a:p>
                  </a:txBody>
                  <a:tcPr marL="4233" marR="4233" marT="91440" marB="91440" anchor="ctr">
                    <a:lnL w="12700" cap="flat" cmpd="sng" algn="ctr">
                      <a:solidFill>
                        <a:srgbClr val="000000"/>
                      </a:solidFill>
                      <a:prstDash val="solid"/>
                      <a:round/>
                      <a:headEnd type="none" w="med" len="med"/>
                      <a:tailEnd type="none" w="med" len="med"/>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196E78">
                        <a:tint val="20000"/>
                      </a:srgbClr>
                    </a:solid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fontAlgn="b"/>
                      <a:r>
                        <a:rPr lang="en-US" sz="5000" b="1" u="none" strike="noStrike" dirty="0">
                          <a:solidFill>
                            <a:schemeClr val="tx2"/>
                          </a:solidFill>
                          <a:effectLst/>
                        </a:rPr>
                        <a:t>÷</a:t>
                      </a:r>
                      <a:endParaRPr lang="en-US" sz="5000" b="1" i="0" u="none" strike="noStrike" dirty="0">
                        <a:solidFill>
                          <a:schemeClr val="tx2"/>
                        </a:solidFill>
                        <a:effectLst/>
                        <a:latin typeface="Calibri" panose="020F0502020204030204" pitchFamily="34" charset="0"/>
                      </a:endParaRPr>
                    </a:p>
                  </a:txBody>
                  <a:tcPr marL="4233" marR="4233" marT="91440" marB="91440" anchor="ct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196E78">
                        <a:tint val="20000"/>
                      </a:srgbClr>
                    </a:solid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fontAlgn="b"/>
                      <a:r>
                        <a:rPr lang="en-US" sz="5000" b="1" u="none" strike="noStrike" dirty="0">
                          <a:solidFill>
                            <a:schemeClr val="tx2"/>
                          </a:solidFill>
                          <a:effectLst/>
                        </a:rPr>
                        <a:t>Average Total Assets</a:t>
                      </a:r>
                      <a:endParaRPr lang="en-US" sz="5000" b="1" i="0" u="none" strike="noStrike" dirty="0">
                        <a:solidFill>
                          <a:schemeClr val="tx2"/>
                        </a:solidFill>
                        <a:effectLst/>
                        <a:latin typeface="Calibri" panose="020F0502020204030204" pitchFamily="34" charset="0"/>
                      </a:endParaRPr>
                    </a:p>
                  </a:txBody>
                  <a:tcPr marL="4233" marR="4233" marT="91440" marB="91440" anchor="ct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196E78">
                        <a:tint val="20000"/>
                      </a:srgbClr>
                    </a:solid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fontAlgn="b"/>
                      <a:r>
                        <a:rPr lang="en-US" sz="5000" b="1" u="none" strike="noStrike" dirty="0">
                          <a:solidFill>
                            <a:schemeClr val="tx2"/>
                          </a:solidFill>
                          <a:effectLst/>
                        </a:rPr>
                        <a:t>=</a:t>
                      </a:r>
                      <a:endParaRPr lang="en-US" sz="5000" b="1" i="0" u="none" strike="noStrike" dirty="0">
                        <a:solidFill>
                          <a:schemeClr val="tx2"/>
                        </a:solidFill>
                        <a:effectLst/>
                        <a:latin typeface="Calibri" panose="020F0502020204030204" pitchFamily="34" charset="0"/>
                      </a:endParaRPr>
                    </a:p>
                  </a:txBody>
                  <a:tcPr marL="4233" marR="4233" marT="91440" marB="91440" anchor="ctr">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196E78">
                        <a:tint val="20000"/>
                      </a:srgbClr>
                    </a:solid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fontAlgn="b"/>
                      <a:r>
                        <a:rPr lang="en-US" sz="5000" b="1" u="none" strike="noStrike" dirty="0">
                          <a:solidFill>
                            <a:srgbClr val="990000"/>
                          </a:solidFill>
                          <a:effectLst/>
                        </a:rPr>
                        <a:t>Asset Turnover</a:t>
                      </a:r>
                      <a:endParaRPr lang="en-US" sz="5000" b="1" i="0" u="none" strike="noStrike" dirty="0">
                        <a:solidFill>
                          <a:srgbClr val="990000"/>
                        </a:solidFill>
                        <a:effectLst/>
                        <a:latin typeface="Calibri" panose="020F0502020204030204" pitchFamily="34" charset="0"/>
                      </a:endParaRPr>
                    </a:p>
                  </a:txBody>
                  <a:tcPr marL="4233" marR="4233" marT="91440" marB="91440" anchor="ctr">
                    <a:lnL w="12700" cmpd="sng">
                      <a:solidFill>
                        <a:srgbClr val="FFFFFF"/>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196E78">
                        <a:tint val="20000"/>
                      </a:srgbClr>
                    </a:solidFill>
                  </a:tcPr>
                </a:tc>
                <a:extLst>
                  <a:ext uri="{0D108BD9-81ED-4DB2-BD59-A6C34878D82A}">
                    <a16:rowId xmlns:a16="http://schemas.microsoft.com/office/drawing/2014/main" val="10000"/>
                  </a:ext>
                </a:extLst>
              </a:tr>
              <a:tr h="1376607">
                <a:tc rowSpan="2">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fontAlgn="ctr"/>
                      <a:r>
                        <a:rPr lang="en-US" sz="5000" u="none" strike="noStrike" dirty="0">
                          <a:solidFill>
                            <a:schemeClr val="tx2"/>
                          </a:solidFill>
                          <a:effectLst/>
                        </a:rPr>
                        <a:t>$420,000</a:t>
                      </a:r>
                      <a:endParaRPr lang="en-US" sz="5000" b="0" i="0" u="none" strike="noStrike" dirty="0">
                        <a:solidFill>
                          <a:schemeClr val="tx2"/>
                        </a:solidFill>
                        <a:effectLst/>
                        <a:latin typeface="Calibri" panose="020F0502020204030204" pitchFamily="34" charset="0"/>
                      </a:endParaRPr>
                    </a:p>
                  </a:txBody>
                  <a:tcPr marL="4233" marR="4233" marT="91440" marB="91440" anchor="ctr">
                    <a:lnL w="12700" cap="flat" cmpd="sng" algn="ctr">
                      <a:solidFill>
                        <a:srgbClr val="000000"/>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fontAlgn="ctr"/>
                      <a:r>
                        <a:rPr lang="en-US" sz="5000" u="none" strike="noStrike" dirty="0">
                          <a:solidFill>
                            <a:schemeClr val="tx2"/>
                          </a:solidFill>
                          <a:effectLst/>
                        </a:rPr>
                        <a:t>÷</a:t>
                      </a:r>
                      <a:endParaRPr lang="en-US" sz="5000" b="0" i="0" u="none" strike="noStrike" dirty="0">
                        <a:solidFill>
                          <a:schemeClr val="tx2"/>
                        </a:solidFill>
                        <a:effectLst/>
                        <a:latin typeface="Calibri" panose="020F0502020204030204" pitchFamily="34" charset="0"/>
                      </a:endParaRPr>
                    </a:p>
                  </a:txBody>
                  <a:tcPr marT="91440" marB="91440" anchor="ctr">
                    <a:lnL w="12700" cmpd="sng">
                      <a:solidFill>
                        <a:srgbClr val="FFFFFF"/>
                      </a:solidFill>
                    </a:lnL>
                    <a:lnR w="12700" cmpd="sng">
                      <a:solidFill>
                        <a:srgbClr val="FFFFFF"/>
                      </a:solid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fontAlgn="b"/>
                      <a:r>
                        <a:rPr lang="en-US" sz="5000" u="none" strike="noStrike" dirty="0">
                          <a:solidFill>
                            <a:schemeClr val="tx2"/>
                          </a:solidFill>
                          <a:effectLst/>
                        </a:rPr>
                        <a:t>$460,000 + $540,000</a:t>
                      </a:r>
                      <a:endParaRPr lang="en-US" sz="5000" b="0" i="0" u="none" strike="noStrike" dirty="0">
                        <a:solidFill>
                          <a:schemeClr val="tx2"/>
                        </a:solidFill>
                        <a:effectLst/>
                        <a:latin typeface="Calibri" panose="020F0502020204030204" pitchFamily="34" charset="0"/>
                      </a:endParaRPr>
                    </a:p>
                  </a:txBody>
                  <a:tcPr marL="4233" marR="4233" marT="91440" marB="0" anchor="b">
                    <a:lnL w="12700" cmpd="sng">
                      <a:solidFill>
                        <a:srgbClr val="FFFFFF"/>
                      </a:solidFill>
                    </a:lnL>
                    <a:lnR w="12700" cmpd="sng">
                      <a:solidFill>
                        <a:srgbClr val="FFFFFF"/>
                      </a:solid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fontAlgn="ctr"/>
                      <a:r>
                        <a:rPr lang="en-US" sz="5000" u="none" strike="noStrike" dirty="0">
                          <a:solidFill>
                            <a:schemeClr val="tx2"/>
                          </a:solidFill>
                          <a:effectLst/>
                        </a:rPr>
                        <a:t>=</a:t>
                      </a:r>
                      <a:endParaRPr lang="en-US" sz="5000" b="0" i="0" u="none" strike="noStrike" dirty="0">
                        <a:solidFill>
                          <a:schemeClr val="tx2"/>
                        </a:solidFill>
                        <a:effectLst/>
                        <a:latin typeface="Calibri" panose="020F0502020204030204" pitchFamily="34" charset="0"/>
                      </a:endParaRPr>
                    </a:p>
                  </a:txBody>
                  <a:tcPr marT="91440" marB="91440" anchor="ctr">
                    <a:lnL w="12700" cmpd="sng">
                      <a:solidFill>
                        <a:srgbClr val="FFFFFF"/>
                      </a:solidFill>
                    </a:lnL>
                    <a:lnR w="12700" cmpd="sng">
                      <a:solidFill>
                        <a:srgbClr val="FFFFFF"/>
                      </a:solid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fontAlgn="ctr"/>
                      <a:r>
                        <a:rPr lang="en-US" sz="5000" b="1" u="none" strike="noStrike" dirty="0">
                          <a:solidFill>
                            <a:srgbClr val="990000"/>
                          </a:solidFill>
                          <a:effectLst/>
                        </a:rPr>
                        <a:t>.84 Times</a:t>
                      </a:r>
                      <a:endParaRPr lang="en-US" sz="5000" b="1" i="0" u="none" strike="noStrike" dirty="0">
                        <a:solidFill>
                          <a:srgbClr val="990000"/>
                        </a:solidFill>
                        <a:effectLst/>
                        <a:latin typeface="Calibri" panose="020F0502020204030204" pitchFamily="34" charset="0"/>
                      </a:endParaRPr>
                    </a:p>
                  </a:txBody>
                  <a:tcPr marL="4233" marR="4233" marT="91440" marB="91440" anchor="ctr">
                    <a:lnL w="12700" cmpd="sng">
                      <a:solidFill>
                        <a:srgbClr val="FFFFFF"/>
                      </a:solidFill>
                    </a:lnL>
                    <a:lnR w="12700" cap="flat" cmpd="sng" algn="ctr">
                      <a:solidFill>
                        <a:srgbClr val="000000"/>
                      </a:solidFill>
                      <a:prstDash val="solid"/>
                      <a:round/>
                      <a:headEnd type="none" w="med" len="med"/>
                      <a:tailEnd type="none" w="med" len="med"/>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88556">
                <a:tc vMerge="1">
                  <a:txBody>
                    <a:bodyPr/>
                    <a:lstStyle/>
                    <a:p>
                      <a:endParaRPr lang="en-US"/>
                    </a:p>
                  </a:txBody>
                  <a:tcPr/>
                </a:tc>
                <a:tc vMerge="1">
                  <a:txBody>
                    <a:bodyPr/>
                    <a:lstStyle/>
                    <a:p>
                      <a:endParaRPr lang="en-US"/>
                    </a:p>
                  </a:txBody>
                  <a:tcPr/>
                </a:tc>
                <a:tc>
                  <a:txBody>
                    <a:bodyPr/>
                    <a:lstStyle>
                      <a:lvl1pPr marL="0" algn="l" defTabSz="1828373" rtl="0" eaLnBrk="1" latinLnBrk="0" hangingPunct="1">
                        <a:defRPr sz="3599" kern="1200">
                          <a:solidFill>
                            <a:schemeClr val="dk1"/>
                          </a:solidFill>
                          <a:latin typeface="Calibri"/>
                        </a:defRPr>
                      </a:lvl1pPr>
                      <a:lvl2pPr marL="914186" algn="l" defTabSz="1828373" rtl="0" eaLnBrk="1" latinLnBrk="0" hangingPunct="1">
                        <a:defRPr sz="3599" kern="1200">
                          <a:solidFill>
                            <a:schemeClr val="dk1"/>
                          </a:solidFill>
                          <a:latin typeface="Calibri"/>
                        </a:defRPr>
                      </a:lvl2pPr>
                      <a:lvl3pPr marL="1828373" algn="l" defTabSz="1828373" rtl="0" eaLnBrk="1" latinLnBrk="0" hangingPunct="1">
                        <a:defRPr sz="3599" kern="1200">
                          <a:solidFill>
                            <a:schemeClr val="dk1"/>
                          </a:solidFill>
                          <a:latin typeface="Calibri"/>
                        </a:defRPr>
                      </a:lvl3pPr>
                      <a:lvl4pPr marL="2742560" algn="l" defTabSz="1828373" rtl="0" eaLnBrk="1" latinLnBrk="0" hangingPunct="1">
                        <a:defRPr sz="3599" kern="1200">
                          <a:solidFill>
                            <a:schemeClr val="dk1"/>
                          </a:solidFill>
                          <a:latin typeface="Calibri"/>
                        </a:defRPr>
                      </a:lvl4pPr>
                      <a:lvl5pPr marL="3656747" algn="l" defTabSz="1828373" rtl="0" eaLnBrk="1" latinLnBrk="0" hangingPunct="1">
                        <a:defRPr sz="3599" kern="1200">
                          <a:solidFill>
                            <a:schemeClr val="dk1"/>
                          </a:solidFill>
                          <a:latin typeface="Calibri"/>
                        </a:defRPr>
                      </a:lvl5pPr>
                      <a:lvl6pPr marL="4570933" algn="l" defTabSz="1828373" rtl="0" eaLnBrk="1" latinLnBrk="0" hangingPunct="1">
                        <a:defRPr sz="3599" kern="1200">
                          <a:solidFill>
                            <a:schemeClr val="dk1"/>
                          </a:solidFill>
                          <a:latin typeface="Calibri"/>
                        </a:defRPr>
                      </a:lvl6pPr>
                      <a:lvl7pPr marL="5485119" algn="l" defTabSz="1828373" rtl="0" eaLnBrk="1" latinLnBrk="0" hangingPunct="1">
                        <a:defRPr sz="3599" kern="1200">
                          <a:solidFill>
                            <a:schemeClr val="dk1"/>
                          </a:solidFill>
                          <a:latin typeface="Calibri"/>
                        </a:defRPr>
                      </a:lvl7pPr>
                      <a:lvl8pPr marL="6399306" algn="l" defTabSz="1828373" rtl="0" eaLnBrk="1" latinLnBrk="0" hangingPunct="1">
                        <a:defRPr sz="3599" kern="1200">
                          <a:solidFill>
                            <a:schemeClr val="dk1"/>
                          </a:solidFill>
                          <a:latin typeface="Calibri"/>
                        </a:defRPr>
                      </a:lvl8pPr>
                      <a:lvl9pPr marL="7313493" algn="l" defTabSz="1828373" rtl="0" eaLnBrk="1" latinLnBrk="0" hangingPunct="1">
                        <a:defRPr sz="3599" kern="1200">
                          <a:solidFill>
                            <a:schemeClr val="dk1"/>
                          </a:solidFill>
                          <a:latin typeface="Calibri"/>
                        </a:defRPr>
                      </a:lvl9pPr>
                    </a:lstStyle>
                    <a:p>
                      <a:pPr algn="ctr" fontAlgn="b"/>
                      <a:r>
                        <a:rPr lang="en-US" sz="5000" u="none" strike="noStrike" dirty="0">
                          <a:solidFill>
                            <a:schemeClr val="tx2"/>
                          </a:solidFill>
                          <a:effectLst/>
                        </a:rPr>
                        <a:t>2</a:t>
                      </a:r>
                      <a:endParaRPr lang="en-US" sz="5000" b="0" i="0" u="none" strike="noStrike" dirty="0">
                        <a:solidFill>
                          <a:schemeClr val="tx2"/>
                        </a:solidFill>
                        <a:effectLst/>
                        <a:latin typeface="Calibri" panose="020F0502020204030204" pitchFamily="34" charset="0"/>
                      </a:endParaRPr>
                    </a:p>
                  </a:txBody>
                  <a:tcPr marL="4233" marR="4233" marT="4233" marB="91440" anchor="b">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bl>
          </a:graphicData>
        </a:graphic>
      </p:graphicFrame>
      <p:sp>
        <p:nvSpPr>
          <p:cNvPr id="11" name="Rectangle 10" descr="Image covering slide date will remove when slide is run in presentation mode.">
            <a:extLst>
              <a:ext uri="{FF2B5EF4-FFF2-40B4-BE49-F238E27FC236}">
                <a16:creationId xmlns:a16="http://schemas.microsoft.com/office/drawing/2014/main" id="{8FAC705A-FB11-4E12-BB49-F31E91D97D95}"/>
              </a:ext>
            </a:extLst>
          </p:cNvPr>
          <p:cNvSpPr/>
          <p:nvPr/>
        </p:nvSpPr>
        <p:spPr>
          <a:xfrm>
            <a:off x="2447930" y="9411486"/>
            <a:ext cx="3764945" cy="1505664"/>
          </a:xfrm>
          <a:prstGeom prst="rect">
            <a:avLst/>
          </a:prstGeom>
          <a:solidFill>
            <a:srgbClr val="FFFEF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FFFFFF"/>
              </a:solidFill>
              <a:effectLst/>
              <a:uLnTx/>
              <a:uFillTx/>
              <a:latin typeface="Calibri"/>
              <a:ea typeface="+mn-ea"/>
              <a:cs typeface="+mn-cs"/>
            </a:endParaRPr>
          </a:p>
        </p:txBody>
      </p:sp>
      <p:sp>
        <p:nvSpPr>
          <p:cNvPr id="12" name="Rectangle 11" descr="Image covering slide date will remove when slide is run in presentation mode.">
            <a:extLst>
              <a:ext uri="{FF2B5EF4-FFF2-40B4-BE49-F238E27FC236}">
                <a16:creationId xmlns:a16="http://schemas.microsoft.com/office/drawing/2014/main" id="{7C4FAA37-0A8D-4FAA-9DA2-8E329DF042E7}"/>
              </a:ext>
            </a:extLst>
          </p:cNvPr>
          <p:cNvSpPr/>
          <p:nvPr/>
        </p:nvSpPr>
        <p:spPr>
          <a:xfrm>
            <a:off x="7595596" y="9033091"/>
            <a:ext cx="3764945" cy="1131227"/>
          </a:xfrm>
          <a:prstGeom prst="rect">
            <a:avLst/>
          </a:prstGeom>
          <a:solidFill>
            <a:srgbClr val="FFFEF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FFFFFF"/>
              </a:solidFill>
              <a:effectLst/>
              <a:uLnTx/>
              <a:uFillTx/>
              <a:latin typeface="Calibri"/>
              <a:ea typeface="+mn-ea"/>
              <a:cs typeface="+mn-cs"/>
            </a:endParaRPr>
          </a:p>
        </p:txBody>
      </p:sp>
      <p:sp>
        <p:nvSpPr>
          <p:cNvPr id="13" name="Rectangle 12" descr="Image covering slide date will remove when slide is run in presentation mode.">
            <a:extLst>
              <a:ext uri="{FF2B5EF4-FFF2-40B4-BE49-F238E27FC236}">
                <a16:creationId xmlns:a16="http://schemas.microsoft.com/office/drawing/2014/main" id="{5C814E0F-1D6E-41F4-8A61-8A084CC61AA3}"/>
              </a:ext>
            </a:extLst>
          </p:cNvPr>
          <p:cNvSpPr/>
          <p:nvPr/>
        </p:nvSpPr>
        <p:spPr>
          <a:xfrm>
            <a:off x="11750702" y="9043032"/>
            <a:ext cx="3764945" cy="1131227"/>
          </a:xfrm>
          <a:prstGeom prst="rect">
            <a:avLst/>
          </a:prstGeom>
          <a:solidFill>
            <a:srgbClr val="FFFEF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FFFFFF"/>
              </a:solidFill>
              <a:effectLst/>
              <a:uLnTx/>
              <a:uFillTx/>
              <a:latin typeface="Calibri"/>
              <a:ea typeface="+mn-ea"/>
              <a:cs typeface="+mn-cs"/>
            </a:endParaRPr>
          </a:p>
        </p:txBody>
      </p:sp>
      <p:sp>
        <p:nvSpPr>
          <p:cNvPr id="14" name="Rectangle 13" descr="Image covering slide date will remove when slide is run in presentation mode.">
            <a:extLst>
              <a:ext uri="{FF2B5EF4-FFF2-40B4-BE49-F238E27FC236}">
                <a16:creationId xmlns:a16="http://schemas.microsoft.com/office/drawing/2014/main" id="{A9C50D46-F89B-4627-A701-B15BF662E58E}"/>
              </a:ext>
            </a:extLst>
          </p:cNvPr>
          <p:cNvSpPr/>
          <p:nvPr/>
        </p:nvSpPr>
        <p:spPr>
          <a:xfrm>
            <a:off x="10569156" y="10447236"/>
            <a:ext cx="1932011" cy="1131227"/>
          </a:xfrm>
          <a:prstGeom prst="rect">
            <a:avLst/>
          </a:prstGeom>
          <a:solidFill>
            <a:srgbClr val="FFFEF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FFFFFF"/>
              </a:solidFill>
              <a:effectLst/>
              <a:uLnTx/>
              <a:uFillTx/>
              <a:latin typeface="Calibri"/>
              <a:ea typeface="+mn-ea"/>
              <a:cs typeface="+mn-cs"/>
            </a:endParaRPr>
          </a:p>
        </p:txBody>
      </p:sp>
      <p:sp>
        <p:nvSpPr>
          <p:cNvPr id="15" name="Rectangle 14" descr="Image covering slide date will remove when slide is run in presentation mode.">
            <a:extLst>
              <a:ext uri="{FF2B5EF4-FFF2-40B4-BE49-F238E27FC236}">
                <a16:creationId xmlns:a16="http://schemas.microsoft.com/office/drawing/2014/main" id="{8AAAA2F9-4E14-466A-8390-468CFE7A1ED2}"/>
              </a:ext>
            </a:extLst>
          </p:cNvPr>
          <p:cNvSpPr/>
          <p:nvPr/>
        </p:nvSpPr>
        <p:spPr>
          <a:xfrm>
            <a:off x="17788280" y="9608646"/>
            <a:ext cx="4141440" cy="1131227"/>
          </a:xfrm>
          <a:prstGeom prst="rect">
            <a:avLst/>
          </a:prstGeom>
          <a:solidFill>
            <a:srgbClr val="FFFEF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FFFFFF"/>
              </a:solidFill>
              <a:effectLst/>
              <a:uLnTx/>
              <a:uFillTx/>
              <a:latin typeface="Calibri"/>
              <a:ea typeface="+mn-ea"/>
              <a:cs typeface="+mn-cs"/>
            </a:endParaRPr>
          </a:p>
        </p:txBody>
      </p:sp>
      <p:sp>
        <p:nvSpPr>
          <p:cNvPr id="16" name="Footer Placeholder 15">
            <a:extLst>
              <a:ext uri="{FF2B5EF4-FFF2-40B4-BE49-F238E27FC236}">
                <a16:creationId xmlns:a16="http://schemas.microsoft.com/office/drawing/2014/main" id="{5A2E940D-77A2-4F0C-808C-A0A5D6F86669}"/>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17" name="Slide Number Placeholder 16">
            <a:extLst>
              <a:ext uri="{FF2B5EF4-FFF2-40B4-BE49-F238E27FC236}">
                <a16:creationId xmlns:a16="http://schemas.microsoft.com/office/drawing/2014/main" id="{DF39021C-25F3-446A-AD63-B1D3916A0686}"/>
              </a:ext>
            </a:extLst>
          </p:cNvPr>
          <p:cNvSpPr>
            <a:spLocks noGrp="1"/>
          </p:cNvSpPr>
          <p:nvPr>
            <p:ph type="sldNum" sz="quarter" idx="12"/>
          </p:nvPr>
        </p:nvSpPr>
        <p:spPr/>
        <p:txBody>
          <a:bodyPr/>
          <a:lstStyle/>
          <a:p>
            <a:fld id="{EBE3AD81-3AD4-9C46-856E-C08CF1183C60}" type="slidenum">
              <a:rPr lang="en-US" smtClean="0"/>
              <a:pPr/>
              <a:t>62</a:t>
            </a:fld>
            <a:endParaRPr lang="en-US" dirty="0"/>
          </a:p>
        </p:txBody>
      </p:sp>
    </p:spTree>
    <p:extLst>
      <p:ext uri="{BB962C8B-B14F-4D97-AF65-F5344CB8AC3E}">
        <p14:creationId xmlns:p14="http://schemas.microsoft.com/office/powerpoint/2010/main" val="423301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6A51-5203-4493-9BB4-5D0D9804E76F}"/>
              </a:ext>
            </a:extLst>
          </p:cNvPr>
          <p:cNvSpPr>
            <a:spLocks noGrp="1"/>
          </p:cNvSpPr>
          <p:nvPr>
            <p:ph type="title"/>
          </p:nvPr>
        </p:nvSpPr>
        <p:spPr/>
        <p:txBody>
          <a:bodyPr/>
          <a:lstStyle/>
          <a:p>
            <a:r>
              <a:rPr lang="en-US" dirty="0"/>
              <a:t>Glossary</a:t>
            </a:r>
          </a:p>
        </p:txBody>
      </p:sp>
      <p:sp>
        <p:nvSpPr>
          <p:cNvPr id="3" name="Content Placeholder 2">
            <a:extLst>
              <a:ext uri="{FF2B5EF4-FFF2-40B4-BE49-F238E27FC236}">
                <a16:creationId xmlns:a16="http://schemas.microsoft.com/office/drawing/2014/main" id="{F630649D-971E-43D4-9128-5F01674FD3CF}"/>
              </a:ext>
            </a:extLst>
          </p:cNvPr>
          <p:cNvSpPr>
            <a:spLocks noGrp="1"/>
          </p:cNvSpPr>
          <p:nvPr>
            <p:ph sz="quarter" idx="13"/>
          </p:nvPr>
        </p:nvSpPr>
        <p:spPr>
          <a:xfrm>
            <a:off x="990601" y="2330379"/>
            <a:ext cx="13015686" cy="9948707"/>
          </a:xfrm>
        </p:spPr>
        <p:txBody>
          <a:bodyPr>
            <a:noAutofit/>
          </a:bodyPr>
          <a:lstStyle/>
          <a:p>
            <a:r>
              <a:rPr lang="en-US" altLang="zh-CN" sz="4400" dirty="0"/>
              <a:t>Plant</a:t>
            </a:r>
            <a:r>
              <a:rPr lang="en-US" sz="4400" dirty="0"/>
              <a:t> assets (</a:t>
            </a:r>
            <a:r>
              <a:rPr lang="zh-CN" altLang="en-US" sz="4400" dirty="0"/>
              <a:t>有形固定资产</a:t>
            </a:r>
            <a:r>
              <a:rPr lang="en-US" altLang="zh-CN" sz="4400" dirty="0"/>
              <a:t>) </a:t>
            </a:r>
          </a:p>
          <a:p>
            <a:r>
              <a:rPr lang="en-US" sz="4400" dirty="0"/>
              <a:t>Intangible assets (</a:t>
            </a:r>
            <a:r>
              <a:rPr lang="zh-CN" altLang="en-US" sz="4400" dirty="0"/>
              <a:t>无形资产</a:t>
            </a:r>
            <a:r>
              <a:rPr lang="en-US" altLang="zh-CN" sz="4400" dirty="0"/>
              <a:t>)</a:t>
            </a:r>
          </a:p>
          <a:p>
            <a:r>
              <a:rPr lang="en-US" sz="4400" dirty="0"/>
              <a:t>To capitalize (</a:t>
            </a:r>
            <a:r>
              <a:rPr lang="zh-CN" altLang="en-US" sz="4400" dirty="0"/>
              <a:t>资本化</a:t>
            </a:r>
            <a:r>
              <a:rPr lang="en-US" altLang="zh-CN" sz="4400" dirty="0"/>
              <a:t>)</a:t>
            </a:r>
          </a:p>
          <a:p>
            <a:r>
              <a:rPr lang="en-US" sz="4400" dirty="0"/>
              <a:t>To expense (</a:t>
            </a:r>
            <a:r>
              <a:rPr lang="zh-CN" altLang="en-US" sz="4400" dirty="0"/>
              <a:t>费用化</a:t>
            </a:r>
            <a:r>
              <a:rPr lang="en-US" altLang="zh-CN" sz="4400" dirty="0"/>
              <a:t>)</a:t>
            </a:r>
          </a:p>
          <a:p>
            <a:r>
              <a:rPr lang="en-US" altLang="zh-CN" sz="4400" dirty="0"/>
              <a:t>Capital expenditures (</a:t>
            </a:r>
            <a:r>
              <a:rPr lang="zh-CN" altLang="en-US" sz="4400" dirty="0"/>
              <a:t>资本支出</a:t>
            </a:r>
            <a:r>
              <a:rPr lang="en-US" altLang="zh-CN" sz="4400" dirty="0"/>
              <a:t>)</a:t>
            </a:r>
          </a:p>
          <a:p>
            <a:r>
              <a:rPr lang="en-US" sz="4400" dirty="0"/>
              <a:t>Useful life (</a:t>
            </a:r>
            <a:r>
              <a:rPr lang="zh-CN" altLang="en-US" sz="4400" dirty="0"/>
              <a:t>固定资产使用寿命</a:t>
            </a:r>
            <a:r>
              <a:rPr lang="en-US" altLang="zh-CN" sz="4400" dirty="0"/>
              <a:t>)</a:t>
            </a:r>
          </a:p>
          <a:p>
            <a:r>
              <a:rPr lang="en-US" sz="4400" dirty="0"/>
              <a:t>Residual value / Salvage value (</a:t>
            </a:r>
            <a:r>
              <a:rPr lang="zh-CN" altLang="en-US" sz="4400" dirty="0"/>
              <a:t>固定资产残值</a:t>
            </a:r>
            <a:r>
              <a:rPr lang="en-US" altLang="zh-CN" sz="4400" dirty="0"/>
              <a:t>)</a:t>
            </a:r>
          </a:p>
          <a:p>
            <a:r>
              <a:rPr lang="en-US" sz="4400" dirty="0"/>
              <a:t>Straight-line method (</a:t>
            </a:r>
            <a:r>
              <a:rPr lang="zh-CN" altLang="en-US" sz="4400" dirty="0"/>
              <a:t>直线折旧法</a:t>
            </a:r>
            <a:r>
              <a:rPr lang="en-US" altLang="zh-CN" sz="4400" dirty="0"/>
              <a:t>)</a:t>
            </a:r>
          </a:p>
          <a:p>
            <a:r>
              <a:rPr lang="en-US" sz="4400" dirty="0"/>
              <a:t>Units-of-activity method (</a:t>
            </a:r>
            <a:r>
              <a:rPr lang="zh-CN" altLang="en-US" sz="4400" dirty="0"/>
              <a:t>按生产活动计算折旧法</a:t>
            </a:r>
            <a:r>
              <a:rPr lang="en-US" altLang="zh-CN" sz="4400" dirty="0"/>
              <a:t>)</a:t>
            </a:r>
          </a:p>
          <a:p>
            <a:r>
              <a:rPr lang="en-US" sz="4400" dirty="0"/>
              <a:t>Declining-balance method (</a:t>
            </a:r>
            <a:r>
              <a:rPr lang="zh-CN" altLang="en-US" sz="4400" dirty="0"/>
              <a:t>余额递减折旧法</a:t>
            </a:r>
            <a:r>
              <a:rPr lang="en-US" altLang="zh-CN" sz="4400" dirty="0"/>
              <a:t>)</a:t>
            </a:r>
          </a:p>
          <a:p>
            <a:r>
              <a:rPr lang="en-US" sz="4400" dirty="0"/>
              <a:t>Double-declining-balance method (</a:t>
            </a:r>
            <a:r>
              <a:rPr lang="zh-CN" altLang="en-US" sz="4400" dirty="0"/>
              <a:t>双倍余额递减折旧法</a:t>
            </a:r>
            <a:r>
              <a:rPr lang="en-US" altLang="zh-CN" sz="4400" dirty="0"/>
              <a:t>)</a:t>
            </a:r>
          </a:p>
          <a:p>
            <a:endParaRPr lang="en-US" altLang="zh-CN" sz="4400" dirty="0"/>
          </a:p>
        </p:txBody>
      </p:sp>
      <p:sp>
        <p:nvSpPr>
          <p:cNvPr id="4" name="Footer Placeholder 3">
            <a:extLst>
              <a:ext uri="{FF2B5EF4-FFF2-40B4-BE49-F238E27FC236}">
                <a16:creationId xmlns:a16="http://schemas.microsoft.com/office/drawing/2014/main" id="{64E9501D-6593-4187-B376-C1C03A79E16D}"/>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5" name="Slide Number Placeholder 4">
            <a:extLst>
              <a:ext uri="{FF2B5EF4-FFF2-40B4-BE49-F238E27FC236}">
                <a16:creationId xmlns:a16="http://schemas.microsoft.com/office/drawing/2014/main" id="{8CD310AB-D047-4E73-8A37-2C8182D55BE1}"/>
              </a:ext>
            </a:extLst>
          </p:cNvPr>
          <p:cNvSpPr>
            <a:spLocks noGrp="1"/>
          </p:cNvSpPr>
          <p:nvPr>
            <p:ph type="sldNum" sz="quarter" idx="12"/>
          </p:nvPr>
        </p:nvSpPr>
        <p:spPr/>
        <p:txBody>
          <a:bodyPr/>
          <a:lstStyle/>
          <a:p>
            <a:fld id="{EBE3AD81-3AD4-9C46-856E-C08CF1183C60}" type="slidenum">
              <a:rPr lang="en-US" smtClean="0"/>
              <a:pPr/>
              <a:t>63</a:t>
            </a:fld>
            <a:endParaRPr lang="en-US" dirty="0"/>
          </a:p>
        </p:txBody>
      </p:sp>
      <p:sp>
        <p:nvSpPr>
          <p:cNvPr id="6" name="Content Placeholder 2">
            <a:extLst>
              <a:ext uri="{FF2B5EF4-FFF2-40B4-BE49-F238E27FC236}">
                <a16:creationId xmlns:a16="http://schemas.microsoft.com/office/drawing/2014/main" id="{0091C37E-CC76-415E-87E2-382DC662BF86}"/>
              </a:ext>
            </a:extLst>
          </p:cNvPr>
          <p:cNvSpPr txBox="1">
            <a:spLocks/>
          </p:cNvSpPr>
          <p:nvPr/>
        </p:nvSpPr>
        <p:spPr>
          <a:xfrm>
            <a:off x="14296570" y="2057402"/>
            <a:ext cx="9420680" cy="11279342"/>
          </a:xfrm>
          <a:prstGeom prst="rect">
            <a:avLst/>
          </a:prstGeom>
        </p:spPr>
        <p:txBody>
          <a:bodyPr vert="horz" lIns="91440" tIns="45720" rIns="91440" bIns="45720" rtlCol="0">
            <a:normAutofit/>
          </a:bodyPr>
          <a:lstStyle>
            <a:lvl1pPr marL="857264" indent="-857264" algn="l" defTabSz="1828373" rtl="0" eaLnBrk="1" latinLnBrk="0" hangingPunct="1">
              <a:lnSpc>
                <a:spcPct val="90000"/>
              </a:lnSpc>
              <a:spcBef>
                <a:spcPts val="2000"/>
              </a:spcBef>
              <a:buFont typeface="Wingdings" panose="05000000000000000000" pitchFamily="2" charset="2"/>
              <a:buChar char="q"/>
              <a:defRPr sz="6000" b="0" i="0" kern="1200">
                <a:solidFill>
                  <a:schemeClr val="tx2"/>
                </a:solidFill>
                <a:latin typeface="Lato Regular" charset="0"/>
                <a:ea typeface="Lato Regular" charset="0"/>
                <a:cs typeface="Lato Regular" charset="0"/>
              </a:defRPr>
            </a:lvl1pPr>
            <a:lvl2pPr marL="1599997" indent="-685811" algn="l" defTabSz="1828373" rtl="0" eaLnBrk="1" latinLnBrk="0" hangingPunct="1">
              <a:lnSpc>
                <a:spcPct val="90000"/>
              </a:lnSpc>
              <a:spcBef>
                <a:spcPts val="1000"/>
              </a:spcBef>
              <a:buFont typeface="Wingdings" panose="05000000000000000000" pitchFamily="2" charset="2"/>
              <a:buChar char="q"/>
              <a:defRPr sz="4800" b="0" i="0" kern="1200">
                <a:solidFill>
                  <a:schemeClr val="tx2"/>
                </a:solidFill>
                <a:latin typeface="Lato Regular" charset="0"/>
                <a:ea typeface="Lato Regular" charset="0"/>
                <a:cs typeface="Lato Regular" charset="0"/>
              </a:defRPr>
            </a:lvl2pPr>
            <a:lvl3pPr marL="2399883" indent="-571509" algn="l" defTabSz="1828373" rtl="0" eaLnBrk="1" latinLnBrk="0" hangingPunct="1">
              <a:lnSpc>
                <a:spcPct val="90000"/>
              </a:lnSpc>
              <a:spcBef>
                <a:spcPts val="1000"/>
              </a:spcBef>
              <a:buFont typeface="Wingdings" panose="05000000000000000000" pitchFamily="2" charset="2"/>
              <a:buChar char="q"/>
              <a:defRPr sz="4000" b="0" i="0" kern="1200">
                <a:solidFill>
                  <a:schemeClr val="tx2"/>
                </a:solidFill>
                <a:latin typeface="Lato Regular" charset="0"/>
                <a:ea typeface="Lato Regular" charset="0"/>
                <a:cs typeface="Lato Regular" charset="0"/>
              </a:defRPr>
            </a:lvl3pPr>
            <a:lvl4pPr marL="3314069"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4pPr>
            <a:lvl5pPr marL="4228255"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sz="4400" dirty="0"/>
              <a:t>Retirement (</a:t>
            </a:r>
            <a:r>
              <a:rPr lang="zh-CN" altLang="en-US" sz="4400" dirty="0"/>
              <a:t>固定资产报废</a:t>
            </a:r>
            <a:r>
              <a:rPr lang="en-US" altLang="zh-CN" sz="4400" dirty="0"/>
              <a:t>)</a:t>
            </a:r>
          </a:p>
          <a:p>
            <a:r>
              <a:rPr lang="en-US" sz="4400" dirty="0"/>
              <a:t>Depreciation (</a:t>
            </a:r>
            <a:r>
              <a:rPr lang="zh-CN" altLang="en-US" sz="4400" dirty="0"/>
              <a:t>固定资产折旧</a:t>
            </a:r>
            <a:r>
              <a:rPr lang="en-US" altLang="zh-CN" sz="4400" dirty="0"/>
              <a:t>)</a:t>
            </a:r>
          </a:p>
          <a:p>
            <a:r>
              <a:rPr lang="en-US" sz="4400" dirty="0"/>
              <a:t>Amortization (</a:t>
            </a:r>
            <a:r>
              <a:rPr lang="zh-CN" altLang="en-US" sz="4400" dirty="0"/>
              <a:t>无形资产摊销</a:t>
            </a:r>
            <a:r>
              <a:rPr lang="en-US" altLang="zh-CN" sz="4400" dirty="0"/>
              <a:t>)</a:t>
            </a:r>
          </a:p>
          <a:p>
            <a:r>
              <a:rPr lang="en-US" sz="4400" dirty="0"/>
              <a:t>Patent (</a:t>
            </a:r>
            <a:r>
              <a:rPr lang="zh-CN" altLang="en-US" sz="4400" dirty="0"/>
              <a:t>专利</a:t>
            </a:r>
            <a:r>
              <a:rPr lang="en-US" altLang="zh-CN" sz="4400" dirty="0"/>
              <a:t>)</a:t>
            </a:r>
          </a:p>
          <a:p>
            <a:r>
              <a:rPr lang="en-US" sz="4400" dirty="0"/>
              <a:t>Copyright (</a:t>
            </a:r>
            <a:r>
              <a:rPr lang="zh-CN" altLang="en-US" sz="4400" dirty="0"/>
              <a:t>版权</a:t>
            </a:r>
            <a:r>
              <a:rPr lang="en-US" altLang="zh-CN" sz="4400" dirty="0"/>
              <a:t>)</a:t>
            </a:r>
          </a:p>
          <a:p>
            <a:r>
              <a:rPr lang="en-US" sz="4400" dirty="0"/>
              <a:t>Trademark (trade name) (</a:t>
            </a:r>
            <a:r>
              <a:rPr lang="zh-CN" altLang="en-US" sz="4400" dirty="0"/>
              <a:t>商标</a:t>
            </a:r>
            <a:r>
              <a:rPr lang="en-US" altLang="zh-CN" sz="4400" dirty="0"/>
              <a:t>)</a:t>
            </a:r>
          </a:p>
          <a:p>
            <a:r>
              <a:rPr lang="en-US" sz="4400" dirty="0"/>
              <a:t>Franchise (</a:t>
            </a:r>
            <a:r>
              <a:rPr lang="zh-CN" altLang="en-US" sz="4400" dirty="0"/>
              <a:t>特许权或专营权</a:t>
            </a:r>
            <a:r>
              <a:rPr lang="en-US" altLang="zh-CN" sz="4400" dirty="0"/>
              <a:t>)</a:t>
            </a:r>
          </a:p>
          <a:p>
            <a:r>
              <a:rPr lang="en-US" sz="4400" dirty="0"/>
              <a:t>Goodwill (</a:t>
            </a:r>
            <a:r>
              <a:rPr lang="zh-CN" altLang="en-US" sz="4400" dirty="0"/>
              <a:t>商誉</a:t>
            </a:r>
            <a:r>
              <a:rPr lang="en-US" altLang="zh-CN" sz="4400" dirty="0"/>
              <a:t>)</a:t>
            </a:r>
          </a:p>
          <a:p>
            <a:r>
              <a:rPr lang="en-US" sz="4400" dirty="0"/>
              <a:t>Fair value (</a:t>
            </a:r>
            <a:r>
              <a:rPr lang="zh-CN" altLang="en-US" sz="4400" dirty="0"/>
              <a:t>公允价值</a:t>
            </a:r>
            <a:r>
              <a:rPr lang="en-US" altLang="zh-CN" sz="4400" dirty="0"/>
              <a:t>)</a:t>
            </a:r>
          </a:p>
          <a:p>
            <a:r>
              <a:rPr lang="en-US" sz="4400" dirty="0"/>
              <a:t>Research and development (</a:t>
            </a:r>
            <a:r>
              <a:rPr lang="zh-CN" altLang="en-US" sz="4400" dirty="0"/>
              <a:t>研发</a:t>
            </a:r>
            <a:r>
              <a:rPr lang="en-US" altLang="zh-CN" sz="4400" dirty="0"/>
              <a:t>)</a:t>
            </a:r>
          </a:p>
          <a:p>
            <a:r>
              <a:rPr lang="en-US" sz="4400" dirty="0"/>
              <a:t>Asset turnover(</a:t>
            </a:r>
            <a:r>
              <a:rPr lang="zh-CN" altLang="en-US" sz="4400" dirty="0"/>
              <a:t>资产周转率</a:t>
            </a:r>
            <a:r>
              <a:rPr lang="en-US" altLang="zh-CN" sz="4400" dirty="0"/>
              <a:t>)</a:t>
            </a:r>
          </a:p>
        </p:txBody>
      </p:sp>
    </p:spTree>
    <p:extLst>
      <p:ext uri="{BB962C8B-B14F-4D97-AF65-F5344CB8AC3E}">
        <p14:creationId xmlns:p14="http://schemas.microsoft.com/office/powerpoint/2010/main" val="3933903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B560-CE80-4D3D-AEC5-B0753F3C9F17}"/>
              </a:ext>
            </a:extLst>
          </p:cNvPr>
          <p:cNvSpPr>
            <a:spLocks noGrp="1"/>
          </p:cNvSpPr>
          <p:nvPr>
            <p:ph type="title"/>
          </p:nvPr>
        </p:nvSpPr>
        <p:spPr/>
        <p:txBody>
          <a:bodyPr>
            <a:normAutofit/>
          </a:bodyPr>
          <a:lstStyle/>
          <a:p>
            <a:r>
              <a:rPr lang="en-US" dirty="0"/>
              <a:t>The Cost of Plant Assets - </a:t>
            </a:r>
            <a:r>
              <a:rPr lang="en-US" dirty="0">
                <a:solidFill>
                  <a:schemeClr val="accent1"/>
                </a:solidFill>
              </a:rPr>
              <a:t>Land Improvements</a:t>
            </a:r>
            <a:endParaRPr lang="en-US" dirty="0"/>
          </a:p>
        </p:txBody>
      </p:sp>
      <p:sp>
        <p:nvSpPr>
          <p:cNvPr id="3" name="Content Placeholder 2">
            <a:extLst>
              <a:ext uri="{FF2B5EF4-FFF2-40B4-BE49-F238E27FC236}">
                <a16:creationId xmlns:a16="http://schemas.microsoft.com/office/drawing/2014/main" id="{CF925942-77D1-4173-8552-A226AB09F56F}"/>
              </a:ext>
            </a:extLst>
          </p:cNvPr>
          <p:cNvSpPr>
            <a:spLocks noGrp="1"/>
          </p:cNvSpPr>
          <p:nvPr>
            <p:ph sz="quarter" idx="13"/>
          </p:nvPr>
        </p:nvSpPr>
        <p:spPr/>
        <p:txBody>
          <a:bodyPr/>
          <a:lstStyle/>
          <a:p>
            <a:r>
              <a:rPr lang="en-US" b="1" dirty="0"/>
              <a:t>Land Improvements</a:t>
            </a:r>
          </a:p>
          <a:p>
            <a:pPr lvl="1"/>
            <a:r>
              <a:rPr lang="en-US" b="1" dirty="0"/>
              <a:t>Structural additions </a:t>
            </a:r>
            <a:r>
              <a:rPr lang="en-US" dirty="0"/>
              <a:t>with limited lives that are made to land. Cost includes </a:t>
            </a:r>
            <a:r>
              <a:rPr lang="en-US" b="1" dirty="0"/>
              <a:t>all expenditures necessary </a:t>
            </a:r>
            <a:r>
              <a:rPr lang="en-US" dirty="0"/>
              <a:t>to make the improvements </a:t>
            </a:r>
            <a:r>
              <a:rPr lang="en-US" b="1" dirty="0"/>
              <a:t>ready for their intended use</a:t>
            </a:r>
          </a:p>
          <a:p>
            <a:pPr lvl="1"/>
            <a:r>
              <a:rPr lang="en-US" dirty="0"/>
              <a:t>Examples: driveways, parking lots, fences, landscaping, and underground sprinklers</a:t>
            </a:r>
          </a:p>
        </p:txBody>
      </p:sp>
      <p:pic>
        <p:nvPicPr>
          <p:cNvPr id="5" name="Picture 4" descr="Related image">
            <a:extLst>
              <a:ext uri="{FF2B5EF4-FFF2-40B4-BE49-F238E27FC236}">
                <a16:creationId xmlns:a16="http://schemas.microsoft.com/office/drawing/2014/main" id="{7CACDD8A-0B26-4D47-84C4-61FD9BC5A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4570" y="7271940"/>
            <a:ext cx="8258629" cy="463584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5F16D65-BA6D-455F-90D9-CC6AF1F9FBE5}"/>
              </a:ext>
            </a:extLst>
          </p:cNvPr>
          <p:cNvSpPr txBox="1">
            <a:spLocks/>
          </p:cNvSpPr>
          <p:nvPr/>
        </p:nvSpPr>
        <p:spPr>
          <a:xfrm>
            <a:off x="10458450" y="7271940"/>
            <a:ext cx="12328979" cy="5207686"/>
          </a:xfrm>
          <a:prstGeom prst="rect">
            <a:avLst/>
          </a:prstGeom>
        </p:spPr>
        <p:txBody>
          <a:bodyPr vert="horz" lIns="91440" tIns="45720" rIns="91440" bIns="45720" rtlCol="0">
            <a:normAutofit/>
          </a:bodyPr>
          <a:lstStyle>
            <a:lvl1pPr marL="857264" indent="-857264" algn="l" defTabSz="1828373" rtl="0" eaLnBrk="1" latinLnBrk="0" hangingPunct="1">
              <a:lnSpc>
                <a:spcPct val="90000"/>
              </a:lnSpc>
              <a:spcBef>
                <a:spcPts val="2000"/>
              </a:spcBef>
              <a:buFont typeface="Wingdings" panose="05000000000000000000" pitchFamily="2" charset="2"/>
              <a:buChar char="q"/>
              <a:defRPr sz="6000" b="0" i="0" kern="1200">
                <a:solidFill>
                  <a:schemeClr val="tx2"/>
                </a:solidFill>
                <a:latin typeface="Lato Regular" charset="0"/>
                <a:ea typeface="Lato Regular" charset="0"/>
                <a:cs typeface="Lato Regular" charset="0"/>
              </a:defRPr>
            </a:lvl1pPr>
            <a:lvl2pPr marL="1599997" indent="-685811" algn="l" defTabSz="1828373" rtl="0" eaLnBrk="1" latinLnBrk="0" hangingPunct="1">
              <a:lnSpc>
                <a:spcPct val="90000"/>
              </a:lnSpc>
              <a:spcBef>
                <a:spcPts val="1000"/>
              </a:spcBef>
              <a:buFont typeface="Wingdings" panose="05000000000000000000" pitchFamily="2" charset="2"/>
              <a:buChar char="q"/>
              <a:defRPr sz="4800" b="0" i="0" kern="1200">
                <a:solidFill>
                  <a:schemeClr val="tx2"/>
                </a:solidFill>
                <a:latin typeface="Lato Regular" charset="0"/>
                <a:ea typeface="Lato Regular" charset="0"/>
                <a:cs typeface="Lato Regular" charset="0"/>
              </a:defRPr>
            </a:lvl2pPr>
            <a:lvl3pPr marL="2399883" indent="-571509" algn="l" defTabSz="1828373" rtl="0" eaLnBrk="1" latinLnBrk="0" hangingPunct="1">
              <a:lnSpc>
                <a:spcPct val="90000"/>
              </a:lnSpc>
              <a:spcBef>
                <a:spcPts val="1000"/>
              </a:spcBef>
              <a:buFont typeface="Wingdings" panose="05000000000000000000" pitchFamily="2" charset="2"/>
              <a:buChar char="q"/>
              <a:defRPr sz="4000" b="0" i="0" kern="1200">
                <a:solidFill>
                  <a:schemeClr val="tx2"/>
                </a:solidFill>
                <a:latin typeface="Lato Regular" charset="0"/>
                <a:ea typeface="Lato Regular" charset="0"/>
                <a:cs typeface="Lato Regular" charset="0"/>
              </a:defRPr>
            </a:lvl3pPr>
            <a:lvl4pPr marL="3314069"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4pPr>
            <a:lvl5pPr marL="4228255"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dirty="0"/>
              <a:t>Why separating land from land improvements?</a:t>
            </a:r>
          </a:p>
          <a:p>
            <a:pPr lvl="1"/>
            <a:r>
              <a:rPr lang="en-US" b="1" dirty="0"/>
              <a:t>Land</a:t>
            </a:r>
            <a:r>
              <a:rPr lang="en-US" dirty="0"/>
              <a:t> has indefinite useful life, </a:t>
            </a:r>
            <a:r>
              <a:rPr lang="en-US" i="1" dirty="0"/>
              <a:t>not</a:t>
            </a:r>
            <a:r>
              <a:rPr lang="en-US" dirty="0"/>
              <a:t> subject to depreciation</a:t>
            </a:r>
          </a:p>
          <a:p>
            <a:pPr lvl="1"/>
            <a:r>
              <a:rPr lang="en-US" b="1" dirty="0"/>
              <a:t>Land improvements </a:t>
            </a:r>
            <a:r>
              <a:rPr lang="en-US" dirty="0"/>
              <a:t>have limited useful lives, subject to depreciation</a:t>
            </a:r>
          </a:p>
        </p:txBody>
      </p:sp>
      <p:sp>
        <p:nvSpPr>
          <p:cNvPr id="4" name="Footer Placeholder 3">
            <a:extLst>
              <a:ext uri="{FF2B5EF4-FFF2-40B4-BE49-F238E27FC236}">
                <a16:creationId xmlns:a16="http://schemas.microsoft.com/office/drawing/2014/main" id="{1C61F3D9-BBDE-4B0C-AF95-73FF8F7A140B}"/>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6" name="Slide Number Placeholder 5">
            <a:extLst>
              <a:ext uri="{FF2B5EF4-FFF2-40B4-BE49-F238E27FC236}">
                <a16:creationId xmlns:a16="http://schemas.microsoft.com/office/drawing/2014/main" id="{6CEAFA25-3FE7-4F4C-BFAD-1C6D400E0A40}"/>
              </a:ext>
            </a:extLst>
          </p:cNvPr>
          <p:cNvSpPr>
            <a:spLocks noGrp="1"/>
          </p:cNvSpPr>
          <p:nvPr>
            <p:ph type="sldNum" sz="quarter" idx="12"/>
          </p:nvPr>
        </p:nvSpPr>
        <p:spPr/>
        <p:txBody>
          <a:bodyPr/>
          <a:lstStyle/>
          <a:p>
            <a:fld id="{EBE3AD81-3AD4-9C46-856E-C08CF1183C60}" type="slidenum">
              <a:rPr lang="en-US" smtClean="0"/>
              <a:pPr/>
              <a:t>7</a:t>
            </a:fld>
            <a:endParaRPr lang="en-US" dirty="0"/>
          </a:p>
        </p:txBody>
      </p:sp>
    </p:spTree>
    <p:extLst>
      <p:ext uri="{BB962C8B-B14F-4D97-AF65-F5344CB8AC3E}">
        <p14:creationId xmlns:p14="http://schemas.microsoft.com/office/powerpoint/2010/main" val="3645753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C6A0C-67EC-4DCB-870A-D9C948E8F62F}"/>
              </a:ext>
            </a:extLst>
          </p:cNvPr>
          <p:cNvSpPr>
            <a:spLocks noGrp="1"/>
          </p:cNvSpPr>
          <p:nvPr>
            <p:ph type="title"/>
          </p:nvPr>
        </p:nvSpPr>
        <p:spPr/>
        <p:txBody>
          <a:bodyPr>
            <a:normAutofit/>
          </a:bodyPr>
          <a:lstStyle/>
          <a:p>
            <a:r>
              <a:rPr lang="en-US" dirty="0"/>
              <a:t>The Cost of Plant Assets - </a:t>
            </a:r>
            <a:r>
              <a:rPr lang="en-US" dirty="0">
                <a:solidFill>
                  <a:schemeClr val="accent1"/>
                </a:solidFill>
              </a:rPr>
              <a:t>Buildings</a:t>
            </a:r>
            <a:endParaRPr lang="en-US" dirty="0"/>
          </a:p>
        </p:txBody>
      </p:sp>
      <p:sp>
        <p:nvSpPr>
          <p:cNvPr id="3" name="Content Placeholder 2">
            <a:extLst>
              <a:ext uri="{FF2B5EF4-FFF2-40B4-BE49-F238E27FC236}">
                <a16:creationId xmlns:a16="http://schemas.microsoft.com/office/drawing/2014/main" id="{6DDBCD4D-55A9-4B97-9603-780A12F2D7B7}"/>
              </a:ext>
            </a:extLst>
          </p:cNvPr>
          <p:cNvSpPr>
            <a:spLocks noGrp="1"/>
          </p:cNvSpPr>
          <p:nvPr>
            <p:ph sz="quarter" idx="13"/>
          </p:nvPr>
        </p:nvSpPr>
        <p:spPr/>
        <p:txBody>
          <a:bodyPr/>
          <a:lstStyle/>
          <a:p>
            <a:r>
              <a:rPr lang="en-US" b="1" dirty="0"/>
              <a:t>Buildings</a:t>
            </a:r>
            <a:endParaRPr lang="en-US" dirty="0"/>
          </a:p>
          <a:p>
            <a:pPr lvl="1"/>
            <a:r>
              <a:rPr lang="en-US" dirty="0"/>
              <a:t>facilities used in operations, such as stores, offices, factories, warehouses, and airplane hangars</a:t>
            </a:r>
          </a:p>
          <a:p>
            <a:pPr lvl="1"/>
            <a:r>
              <a:rPr lang="en-US" dirty="0"/>
              <a:t>include</a:t>
            </a:r>
            <a:r>
              <a:rPr lang="en-US" altLang="zh-CN" dirty="0"/>
              <a:t>s</a:t>
            </a:r>
            <a:r>
              <a:rPr lang="en-US" dirty="0"/>
              <a:t> all costs related directly to purchase or construction</a:t>
            </a:r>
          </a:p>
        </p:txBody>
      </p:sp>
      <p:sp>
        <p:nvSpPr>
          <p:cNvPr id="5" name="Rectangle: Rounded Corners 4">
            <a:extLst>
              <a:ext uri="{FF2B5EF4-FFF2-40B4-BE49-F238E27FC236}">
                <a16:creationId xmlns:a16="http://schemas.microsoft.com/office/drawing/2014/main" id="{40FA1C6A-CADB-428F-A3D9-B26176C64CC3}"/>
              </a:ext>
            </a:extLst>
          </p:cNvPr>
          <p:cNvSpPr/>
          <p:nvPr/>
        </p:nvSpPr>
        <p:spPr>
          <a:xfrm>
            <a:off x="1652032" y="5765505"/>
            <a:ext cx="11173404" cy="6833509"/>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sz="4400" dirty="0">
              <a:solidFill>
                <a:schemeClr val="tx2"/>
              </a:solidFill>
            </a:endParaRPr>
          </a:p>
        </p:txBody>
      </p:sp>
      <p:sp>
        <p:nvSpPr>
          <p:cNvPr id="7" name="Rectangle: Rounded Corners 6">
            <a:extLst>
              <a:ext uri="{FF2B5EF4-FFF2-40B4-BE49-F238E27FC236}">
                <a16:creationId xmlns:a16="http://schemas.microsoft.com/office/drawing/2014/main" id="{4FF9E118-48BB-4A9A-8CA2-9466AE943A81}"/>
              </a:ext>
            </a:extLst>
          </p:cNvPr>
          <p:cNvSpPr/>
          <p:nvPr/>
        </p:nvSpPr>
        <p:spPr>
          <a:xfrm>
            <a:off x="1422400" y="5529943"/>
            <a:ext cx="11173404" cy="6833509"/>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t"/>
          <a:lstStyle/>
          <a:p>
            <a:pPr algn="ctr"/>
            <a:r>
              <a:rPr lang="en-US" altLang="zh-CN" sz="4400" dirty="0">
                <a:solidFill>
                  <a:schemeClr val="tx2"/>
                </a:solidFill>
              </a:rPr>
              <a:t>When a building is </a:t>
            </a:r>
            <a:r>
              <a:rPr lang="en-US" altLang="zh-CN" sz="4400" b="1" dirty="0">
                <a:solidFill>
                  <a:schemeClr val="tx2"/>
                </a:solidFill>
              </a:rPr>
              <a:t>purchased</a:t>
            </a:r>
            <a:r>
              <a:rPr lang="en-US" altLang="zh-CN" sz="4400" dirty="0">
                <a:solidFill>
                  <a:schemeClr val="tx2"/>
                </a:solidFill>
              </a:rPr>
              <a:t>…</a:t>
            </a:r>
          </a:p>
          <a:p>
            <a:endParaRPr lang="en-US" altLang="zh-CN" sz="1800" dirty="0">
              <a:solidFill>
                <a:schemeClr val="tx2"/>
              </a:solidFill>
            </a:endParaRPr>
          </a:p>
          <a:p>
            <a:pPr marL="571500" indent="-571500" algn="just">
              <a:buFont typeface="Arial" panose="020B0604020202020204" pitchFamily="34" charset="0"/>
              <a:buChar char="•"/>
            </a:pPr>
            <a:r>
              <a:rPr lang="en-US" altLang="zh-CN" sz="4400" dirty="0">
                <a:solidFill>
                  <a:schemeClr val="tx2"/>
                </a:solidFill>
              </a:rPr>
              <a:t>Its costs include the purchase price, closing costs (attorney’s fees, title insurance, etc.), and the real estate broker’s commission.</a:t>
            </a:r>
          </a:p>
          <a:p>
            <a:pPr marL="571500" indent="-571500" algn="just">
              <a:buFont typeface="Arial" panose="020B0604020202020204" pitchFamily="34" charset="0"/>
              <a:buChar char="•"/>
            </a:pPr>
            <a:r>
              <a:rPr lang="en-US" altLang="zh-CN" sz="4400" dirty="0">
                <a:solidFill>
                  <a:schemeClr val="tx2"/>
                </a:solidFill>
              </a:rPr>
              <a:t>Costs to make the building ready for its intended use include expenditures for remodeling and replacing or repairing the roof, floors, electrical wiring, and plumbing.</a:t>
            </a:r>
          </a:p>
        </p:txBody>
      </p:sp>
      <p:sp>
        <p:nvSpPr>
          <p:cNvPr id="8" name="Rectangle: Rounded Corners 7">
            <a:extLst>
              <a:ext uri="{FF2B5EF4-FFF2-40B4-BE49-F238E27FC236}">
                <a16:creationId xmlns:a16="http://schemas.microsoft.com/office/drawing/2014/main" id="{CCC8B863-0E9C-4B14-B30D-F9B4A414EB81}"/>
              </a:ext>
            </a:extLst>
          </p:cNvPr>
          <p:cNvSpPr/>
          <p:nvPr/>
        </p:nvSpPr>
        <p:spPr>
          <a:xfrm>
            <a:off x="13433878" y="5765505"/>
            <a:ext cx="10317186" cy="6833509"/>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sz="4400" dirty="0">
              <a:solidFill>
                <a:schemeClr val="tx2"/>
              </a:solidFill>
            </a:endParaRPr>
          </a:p>
        </p:txBody>
      </p:sp>
      <p:sp>
        <p:nvSpPr>
          <p:cNvPr id="9" name="Rectangle: Rounded Corners 8">
            <a:extLst>
              <a:ext uri="{FF2B5EF4-FFF2-40B4-BE49-F238E27FC236}">
                <a16:creationId xmlns:a16="http://schemas.microsoft.com/office/drawing/2014/main" id="{EF0FB7A4-54D1-4502-8C64-B27F714966C6}"/>
              </a:ext>
            </a:extLst>
          </p:cNvPr>
          <p:cNvSpPr/>
          <p:nvPr/>
        </p:nvSpPr>
        <p:spPr>
          <a:xfrm>
            <a:off x="13204246" y="5529943"/>
            <a:ext cx="10317186" cy="6833509"/>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t"/>
          <a:lstStyle/>
          <a:p>
            <a:pPr algn="ctr"/>
            <a:r>
              <a:rPr lang="en-US" altLang="zh-CN" sz="4400" dirty="0">
                <a:solidFill>
                  <a:schemeClr val="tx2"/>
                </a:solidFill>
              </a:rPr>
              <a:t>When a building is </a:t>
            </a:r>
            <a:r>
              <a:rPr lang="en-US" altLang="zh-CN" sz="4400" b="1" dirty="0">
                <a:solidFill>
                  <a:schemeClr val="tx2"/>
                </a:solidFill>
              </a:rPr>
              <a:t>constructed</a:t>
            </a:r>
            <a:r>
              <a:rPr lang="en-US" altLang="zh-CN" sz="4400" dirty="0">
                <a:solidFill>
                  <a:schemeClr val="tx2"/>
                </a:solidFill>
              </a:rPr>
              <a:t>…</a:t>
            </a:r>
          </a:p>
          <a:p>
            <a:endParaRPr lang="en-US" altLang="zh-CN" sz="1800" dirty="0">
              <a:solidFill>
                <a:schemeClr val="tx2"/>
              </a:solidFill>
            </a:endParaRPr>
          </a:p>
          <a:p>
            <a:pPr marL="571500" indent="-571500" algn="just">
              <a:buFont typeface="Arial" panose="020B0604020202020204" pitchFamily="34" charset="0"/>
              <a:buChar char="•"/>
            </a:pPr>
            <a:r>
              <a:rPr lang="en-US" altLang="zh-CN" sz="4400" dirty="0">
                <a:solidFill>
                  <a:schemeClr val="tx2"/>
                </a:solidFill>
              </a:rPr>
              <a:t>Its costs consist of the contract price plus payments for architects’ fees, building permits, and excavation costs.</a:t>
            </a:r>
          </a:p>
          <a:p>
            <a:pPr marL="571500" indent="-571500" algn="just">
              <a:buFont typeface="Arial" panose="020B0604020202020204" pitchFamily="34" charset="0"/>
              <a:buChar char="•"/>
            </a:pPr>
            <a:r>
              <a:rPr lang="en-US" altLang="zh-CN" sz="4400" dirty="0">
                <a:solidFill>
                  <a:schemeClr val="tx2"/>
                </a:solidFill>
              </a:rPr>
              <a:t>Interest costs incurred to finance the project are included in the cost of the building when a significant period of time is required to get the building ready for use.</a:t>
            </a:r>
          </a:p>
        </p:txBody>
      </p:sp>
      <p:sp>
        <p:nvSpPr>
          <p:cNvPr id="4" name="Footer Placeholder 3">
            <a:extLst>
              <a:ext uri="{FF2B5EF4-FFF2-40B4-BE49-F238E27FC236}">
                <a16:creationId xmlns:a16="http://schemas.microsoft.com/office/drawing/2014/main" id="{2478D94B-8964-4003-867B-2DD9DEA83FB5}"/>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6" name="Slide Number Placeholder 5">
            <a:extLst>
              <a:ext uri="{FF2B5EF4-FFF2-40B4-BE49-F238E27FC236}">
                <a16:creationId xmlns:a16="http://schemas.microsoft.com/office/drawing/2014/main" id="{41B7F208-704D-4F27-9852-091F83BA5985}"/>
              </a:ext>
            </a:extLst>
          </p:cNvPr>
          <p:cNvSpPr>
            <a:spLocks noGrp="1"/>
          </p:cNvSpPr>
          <p:nvPr>
            <p:ph type="sldNum" sz="quarter" idx="12"/>
          </p:nvPr>
        </p:nvSpPr>
        <p:spPr/>
        <p:txBody>
          <a:bodyPr/>
          <a:lstStyle/>
          <a:p>
            <a:fld id="{EBE3AD81-3AD4-9C46-856E-C08CF1183C60}" type="slidenum">
              <a:rPr lang="en-US" smtClean="0"/>
              <a:pPr/>
              <a:t>8</a:t>
            </a:fld>
            <a:endParaRPr lang="en-US" dirty="0"/>
          </a:p>
        </p:txBody>
      </p:sp>
    </p:spTree>
    <p:extLst>
      <p:ext uri="{BB962C8B-B14F-4D97-AF65-F5344CB8AC3E}">
        <p14:creationId xmlns:p14="http://schemas.microsoft.com/office/powerpoint/2010/main" val="1101872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97D76-8ADB-4F94-BDA7-F645818291F7}"/>
              </a:ext>
            </a:extLst>
          </p:cNvPr>
          <p:cNvSpPr>
            <a:spLocks noGrp="1"/>
          </p:cNvSpPr>
          <p:nvPr>
            <p:ph type="title"/>
          </p:nvPr>
        </p:nvSpPr>
        <p:spPr/>
        <p:txBody>
          <a:bodyPr>
            <a:normAutofit/>
          </a:bodyPr>
          <a:lstStyle/>
          <a:p>
            <a:r>
              <a:rPr lang="en-US" dirty="0"/>
              <a:t>The Cost of Plant Assets - </a:t>
            </a:r>
            <a:r>
              <a:rPr lang="en-US" dirty="0">
                <a:solidFill>
                  <a:schemeClr val="accent1"/>
                </a:solidFill>
              </a:rPr>
              <a:t>Equipment</a:t>
            </a:r>
            <a:endParaRPr lang="en-US" dirty="0"/>
          </a:p>
        </p:txBody>
      </p:sp>
      <p:sp>
        <p:nvSpPr>
          <p:cNvPr id="3" name="Content Placeholder 2">
            <a:extLst>
              <a:ext uri="{FF2B5EF4-FFF2-40B4-BE49-F238E27FC236}">
                <a16:creationId xmlns:a16="http://schemas.microsoft.com/office/drawing/2014/main" id="{B0E68339-7709-486E-953C-3E8BFB397853}"/>
              </a:ext>
            </a:extLst>
          </p:cNvPr>
          <p:cNvSpPr>
            <a:spLocks noGrp="1"/>
          </p:cNvSpPr>
          <p:nvPr>
            <p:ph sz="quarter" idx="13"/>
          </p:nvPr>
        </p:nvSpPr>
        <p:spPr>
          <a:xfrm>
            <a:off x="990600" y="2330379"/>
            <a:ext cx="22301200" cy="10906650"/>
          </a:xfrm>
        </p:spPr>
        <p:txBody>
          <a:bodyPr>
            <a:normAutofit/>
          </a:bodyPr>
          <a:lstStyle/>
          <a:p>
            <a:r>
              <a:rPr lang="en-US" b="1" dirty="0"/>
              <a:t>Equipment</a:t>
            </a:r>
          </a:p>
          <a:p>
            <a:pPr lvl="1"/>
            <a:r>
              <a:rPr lang="en-US" dirty="0"/>
              <a:t>assets used in operations, such as store check-out counters, factory machinery, delivery trucks, and airplanes</a:t>
            </a:r>
          </a:p>
          <a:p>
            <a:pPr lvl="1"/>
            <a:r>
              <a:rPr lang="en-US" dirty="0"/>
              <a:t>Equipment include</a:t>
            </a:r>
            <a:r>
              <a:rPr lang="en-US" altLang="zh-CN" dirty="0"/>
              <a:t>s</a:t>
            </a:r>
            <a:r>
              <a:rPr lang="en-US" dirty="0"/>
              <a:t> all costs incurred in acquiring the equipment and </a:t>
            </a:r>
            <a:r>
              <a:rPr lang="en-US" b="1" dirty="0"/>
              <a:t>preparing it for use</a:t>
            </a:r>
          </a:p>
          <a:p>
            <a:pPr lvl="1"/>
            <a:r>
              <a:rPr lang="en-US" dirty="0"/>
              <a:t>However,</a:t>
            </a:r>
            <a:r>
              <a:rPr lang="zh-CN" altLang="en-US" dirty="0"/>
              <a:t> </a:t>
            </a:r>
            <a:r>
              <a:rPr lang="en-US" dirty="0"/>
              <a:t>annual recurring expenditures </a:t>
            </a:r>
            <a:r>
              <a:rPr lang="en-US" altLang="zh-CN" dirty="0"/>
              <a:t>that</a:t>
            </a:r>
            <a:r>
              <a:rPr lang="en-US" dirty="0"/>
              <a:t> do not benefit future periods are treated as </a:t>
            </a:r>
            <a:r>
              <a:rPr lang="en-US" i="1" dirty="0"/>
              <a:t>expenses</a:t>
            </a:r>
            <a:r>
              <a:rPr lang="en-US" dirty="0"/>
              <a:t> as they are incurred</a:t>
            </a:r>
          </a:p>
        </p:txBody>
      </p:sp>
      <p:pic>
        <p:nvPicPr>
          <p:cNvPr id="5" name="Picture 4" descr="Related image">
            <a:extLst>
              <a:ext uri="{FF2B5EF4-FFF2-40B4-BE49-F238E27FC236}">
                <a16:creationId xmlns:a16="http://schemas.microsoft.com/office/drawing/2014/main" id="{53BB7ABB-8B01-46F1-8186-9C91BBB9EEF3}"/>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6788" r="6444" b="24359"/>
          <a:stretch/>
        </p:blipFill>
        <p:spPr bwMode="auto">
          <a:xfrm>
            <a:off x="2145393" y="7931494"/>
            <a:ext cx="6919685" cy="470522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5B895CD4-5181-4A15-A52C-592055D2B6E3}"/>
              </a:ext>
            </a:extLst>
          </p:cNvPr>
          <p:cNvSpPr txBox="1">
            <a:spLocks/>
          </p:cNvSpPr>
          <p:nvPr/>
        </p:nvSpPr>
        <p:spPr>
          <a:xfrm>
            <a:off x="9065078" y="7781132"/>
            <a:ext cx="13531850" cy="5005953"/>
          </a:xfrm>
          <a:prstGeom prst="rect">
            <a:avLst/>
          </a:prstGeom>
        </p:spPr>
        <p:txBody>
          <a:bodyPr vert="horz" lIns="91440" tIns="45720" rIns="91440" bIns="45720" rtlCol="0">
            <a:normAutofit/>
          </a:bodyPr>
          <a:lstStyle>
            <a:lvl1pPr marL="857264" indent="-857264" algn="l" defTabSz="1828373" rtl="0" eaLnBrk="1" latinLnBrk="0" hangingPunct="1">
              <a:lnSpc>
                <a:spcPct val="90000"/>
              </a:lnSpc>
              <a:spcBef>
                <a:spcPts val="2000"/>
              </a:spcBef>
              <a:buFont typeface="Wingdings" panose="05000000000000000000" pitchFamily="2" charset="2"/>
              <a:buChar char="q"/>
              <a:defRPr sz="6000" b="0" i="0" kern="1200">
                <a:solidFill>
                  <a:schemeClr val="tx2"/>
                </a:solidFill>
                <a:latin typeface="Lato Regular" charset="0"/>
                <a:ea typeface="Lato Regular" charset="0"/>
                <a:cs typeface="Lato Regular" charset="0"/>
              </a:defRPr>
            </a:lvl1pPr>
            <a:lvl2pPr marL="1599997" indent="-685811" algn="l" defTabSz="1828373" rtl="0" eaLnBrk="1" latinLnBrk="0" hangingPunct="1">
              <a:lnSpc>
                <a:spcPct val="90000"/>
              </a:lnSpc>
              <a:spcBef>
                <a:spcPts val="1000"/>
              </a:spcBef>
              <a:buFont typeface="Wingdings" panose="05000000000000000000" pitchFamily="2" charset="2"/>
              <a:buChar char="q"/>
              <a:defRPr sz="4800" b="0" i="0" kern="1200">
                <a:solidFill>
                  <a:schemeClr val="tx2"/>
                </a:solidFill>
                <a:latin typeface="Lato Regular" charset="0"/>
                <a:ea typeface="Lato Regular" charset="0"/>
                <a:cs typeface="Lato Regular" charset="0"/>
              </a:defRPr>
            </a:lvl2pPr>
            <a:lvl3pPr marL="2399883" indent="-571509" algn="l" defTabSz="1828373" rtl="0" eaLnBrk="1" latinLnBrk="0" hangingPunct="1">
              <a:lnSpc>
                <a:spcPct val="90000"/>
              </a:lnSpc>
              <a:spcBef>
                <a:spcPts val="1000"/>
              </a:spcBef>
              <a:buFont typeface="Wingdings" panose="05000000000000000000" pitchFamily="2" charset="2"/>
              <a:buChar char="q"/>
              <a:defRPr sz="4000" b="0" i="0" kern="1200">
                <a:solidFill>
                  <a:schemeClr val="tx2"/>
                </a:solidFill>
                <a:latin typeface="Lato Regular" charset="0"/>
                <a:ea typeface="Lato Regular" charset="0"/>
                <a:cs typeface="Lato Regular" charset="0"/>
              </a:defRPr>
            </a:lvl3pPr>
            <a:lvl4pPr marL="3314069"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4pPr>
            <a:lvl5pPr marL="4228255"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dirty="0"/>
              <a:t>Costs typically include:</a:t>
            </a:r>
          </a:p>
          <a:p>
            <a:pPr lvl="1"/>
            <a:r>
              <a:rPr lang="en-US" dirty="0"/>
              <a:t>Cash purchase price</a:t>
            </a:r>
          </a:p>
          <a:p>
            <a:pPr lvl="1"/>
            <a:r>
              <a:rPr lang="en-US" dirty="0"/>
              <a:t>Sales taxes</a:t>
            </a:r>
          </a:p>
          <a:p>
            <a:pPr lvl="1"/>
            <a:r>
              <a:rPr lang="en-US" dirty="0"/>
              <a:t>Freight charges </a:t>
            </a:r>
          </a:p>
          <a:p>
            <a:pPr lvl="1"/>
            <a:r>
              <a:rPr lang="en-US" dirty="0"/>
              <a:t>Insurance during transit paid by purchaser</a:t>
            </a:r>
          </a:p>
          <a:p>
            <a:pPr lvl="1"/>
            <a:r>
              <a:rPr lang="en-US" dirty="0"/>
              <a:t>Assembling, installing, and testing</a:t>
            </a:r>
          </a:p>
          <a:p>
            <a:endParaRPr lang="en-US" dirty="0"/>
          </a:p>
        </p:txBody>
      </p:sp>
      <p:sp>
        <p:nvSpPr>
          <p:cNvPr id="4" name="Footer Placeholder 3">
            <a:extLst>
              <a:ext uri="{FF2B5EF4-FFF2-40B4-BE49-F238E27FC236}">
                <a16:creationId xmlns:a16="http://schemas.microsoft.com/office/drawing/2014/main" id="{ABB293EC-39B3-4E2A-B646-7F6417D7E6CB}"/>
              </a:ext>
            </a:extLst>
          </p:cNvPr>
          <p:cNvSpPr>
            <a:spLocks noGrp="1"/>
          </p:cNvSpPr>
          <p:nvPr>
            <p:ph type="ftr" sz="quarter" idx="11"/>
          </p:nvPr>
        </p:nvSpPr>
        <p:spPr/>
        <p:txBody>
          <a:bodyPr/>
          <a:lstStyle/>
          <a:p>
            <a:r>
              <a:rPr lang="en-US"/>
              <a:t>Chapter 9 Plant Assets, Natural Resources, and Intangible Assets | ACT2111</a:t>
            </a:r>
            <a:endParaRPr lang="en-US" dirty="0"/>
          </a:p>
        </p:txBody>
      </p:sp>
      <p:sp>
        <p:nvSpPr>
          <p:cNvPr id="7" name="Slide Number Placeholder 6">
            <a:extLst>
              <a:ext uri="{FF2B5EF4-FFF2-40B4-BE49-F238E27FC236}">
                <a16:creationId xmlns:a16="http://schemas.microsoft.com/office/drawing/2014/main" id="{7EE807FA-48F2-4648-B72E-7D3C9F246C74}"/>
              </a:ext>
            </a:extLst>
          </p:cNvPr>
          <p:cNvSpPr>
            <a:spLocks noGrp="1"/>
          </p:cNvSpPr>
          <p:nvPr>
            <p:ph type="sldNum" sz="quarter" idx="12"/>
          </p:nvPr>
        </p:nvSpPr>
        <p:spPr/>
        <p:txBody>
          <a:bodyPr/>
          <a:lstStyle/>
          <a:p>
            <a:fld id="{EBE3AD81-3AD4-9C46-856E-C08CF1183C60}" type="slidenum">
              <a:rPr lang="en-US" smtClean="0"/>
              <a:pPr/>
              <a:t>9</a:t>
            </a:fld>
            <a:endParaRPr lang="en-US" dirty="0"/>
          </a:p>
        </p:txBody>
      </p:sp>
    </p:spTree>
    <p:extLst>
      <p:ext uri="{BB962C8B-B14F-4D97-AF65-F5344CB8AC3E}">
        <p14:creationId xmlns:p14="http://schemas.microsoft.com/office/powerpoint/2010/main" val="1619924381"/>
      </p:ext>
    </p:extLst>
  </p:cSld>
  <p:clrMapOvr>
    <a:masterClrMapping/>
  </p:clrMapOvr>
</p:sld>
</file>

<file path=ppt/theme/theme1.xml><?xml version="1.0" encoding="utf-8"?>
<a:theme xmlns:a="http://schemas.openxmlformats.org/drawingml/2006/main" name="Office Theme">
  <a:themeElements>
    <a:clrScheme name="Medical 03 1">
      <a:dk1>
        <a:srgbClr val="7F7F7F"/>
      </a:dk1>
      <a:lt1>
        <a:srgbClr val="FFFFFF"/>
      </a:lt1>
      <a:dk2>
        <a:srgbClr val="000000"/>
      </a:dk2>
      <a:lt2>
        <a:srgbClr val="FFFFFF"/>
      </a:lt2>
      <a:accent1>
        <a:srgbClr val="656E95"/>
      </a:accent1>
      <a:accent2>
        <a:srgbClr val="8D9ACE"/>
      </a:accent2>
      <a:accent3>
        <a:srgbClr val="B9CBE9"/>
      </a:accent3>
      <a:accent4>
        <a:srgbClr val="EAF1FA"/>
      </a:accent4>
      <a:accent5>
        <a:srgbClr val="F9FBFE"/>
      </a:accent5>
      <a:accent6>
        <a:srgbClr val="17364F"/>
      </a:accent6>
      <a:hlink>
        <a:srgbClr val="4B5050"/>
      </a:hlink>
      <a:folHlink>
        <a:srgbClr val="19BB9B"/>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8462</TotalTime>
  <Words>5924</Words>
  <Application>Microsoft Macintosh PowerPoint</Application>
  <PresentationFormat>Custom</PresentationFormat>
  <Paragraphs>900</Paragraphs>
  <Slides>63</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63</vt:i4>
      </vt:variant>
    </vt:vector>
  </HeadingPairs>
  <TitlesOfParts>
    <vt:vector size="75" baseType="lpstr">
      <vt:lpstr>Lato</vt:lpstr>
      <vt:lpstr>Lato Black</vt:lpstr>
      <vt:lpstr>Lato Regular</vt:lpstr>
      <vt:lpstr>Liberation Sans</vt:lpstr>
      <vt:lpstr>Lota</vt:lpstr>
      <vt:lpstr>STIX-Bold</vt:lpstr>
      <vt:lpstr>STIX-Regular</vt:lpstr>
      <vt:lpstr>Arial</vt:lpstr>
      <vt:lpstr>Calibri</vt:lpstr>
      <vt:lpstr>Cambria Math</vt:lpstr>
      <vt:lpstr>Wingdings</vt:lpstr>
      <vt:lpstr>Office Theme</vt:lpstr>
      <vt:lpstr>PowerPoint Presentation</vt:lpstr>
      <vt:lpstr>                    Review of Ch8</vt:lpstr>
      <vt:lpstr>Plant Asset</vt:lpstr>
      <vt:lpstr>The Cost of Plant Assets</vt:lpstr>
      <vt:lpstr>The Cost of Plant Assets - Land</vt:lpstr>
      <vt:lpstr>The Cost of Plant Assets - Land (example)</vt:lpstr>
      <vt:lpstr>The Cost of Plant Assets - Land Improvements</vt:lpstr>
      <vt:lpstr>The Cost of Plant Assets - Buildings</vt:lpstr>
      <vt:lpstr>The Cost of Plant Assets - Equipment</vt:lpstr>
      <vt:lpstr>The Cost of Plant Assets - Equipment (example 1)</vt:lpstr>
      <vt:lpstr>The Cost of Plant Assets - Equipment (example 2)</vt:lpstr>
      <vt:lpstr>Expenditures During Useful Life</vt:lpstr>
      <vt:lpstr>Depreciation</vt:lpstr>
      <vt:lpstr>Depreciation (cont’d)</vt:lpstr>
      <vt:lpstr>Three Factors in Computing Depreciation</vt:lpstr>
      <vt:lpstr>Three Factors in Computing Depreciation (cont’d)</vt:lpstr>
      <vt:lpstr>Depreciation expense and accumulated depreciation</vt:lpstr>
      <vt:lpstr>Depreciation Methods</vt:lpstr>
      <vt:lpstr>Depreciation Methods - Example</vt:lpstr>
      <vt:lpstr>Straight-Line Method</vt:lpstr>
      <vt:lpstr>Straight-Line Method (cont’d)</vt:lpstr>
      <vt:lpstr>Straight-Line Method (cont’d)</vt:lpstr>
      <vt:lpstr>Units-of-Activity Method</vt:lpstr>
      <vt:lpstr>Units-of-Activity Method (cont’d)</vt:lpstr>
      <vt:lpstr>Declining-Balance Method</vt:lpstr>
      <vt:lpstr>Declining-Balance Method (cont’d)</vt:lpstr>
      <vt:lpstr>Declining-Balance Method (cont’d)</vt:lpstr>
      <vt:lpstr>Depreciation Methods - Exercise</vt:lpstr>
      <vt:lpstr>Comparison of Methods </vt:lpstr>
      <vt:lpstr>Component depreciation</vt:lpstr>
      <vt:lpstr>Component depreciation (cont’d)</vt:lpstr>
      <vt:lpstr>Revising Periodic Depreciation</vt:lpstr>
      <vt:lpstr>Revising Periodic Depreciation (cont’d)</vt:lpstr>
      <vt:lpstr>Revising Periodic Depreciation (cont’d)</vt:lpstr>
      <vt:lpstr>Revising Periodic Depreciation - Exercise</vt:lpstr>
      <vt:lpstr>Plant Asset Disposals</vt:lpstr>
      <vt:lpstr>Retirement of Plant Assets </vt:lpstr>
      <vt:lpstr>Retirement of Plant Assets (cont’d)</vt:lpstr>
      <vt:lpstr>Sale of Plant Assets</vt:lpstr>
      <vt:lpstr>Sale of Plant Assets - Gain on Sale</vt:lpstr>
      <vt:lpstr>Sale of Plant Assets - Gain on Sale (cont’d)</vt:lpstr>
      <vt:lpstr>Sale of Plant Assets - Loss on Sale</vt:lpstr>
      <vt:lpstr>Plant Asset Disposal – Exercise 1</vt:lpstr>
      <vt:lpstr>Plant Asset Disposal – Exercise 2</vt:lpstr>
      <vt:lpstr>Natural Resources and Depletion</vt:lpstr>
      <vt:lpstr>Natural Resources and Depletion (cont’d)</vt:lpstr>
      <vt:lpstr>Intangible Assets</vt:lpstr>
      <vt:lpstr>Accounting for Intangible Assets</vt:lpstr>
      <vt:lpstr>Intangible Assets – Patent</vt:lpstr>
      <vt:lpstr>Intangible Assets – Patent (cont’d)</vt:lpstr>
      <vt:lpstr>Intangible Assets – Copyrights</vt:lpstr>
      <vt:lpstr>Intangible Assets – Trademarks and Trade Names</vt:lpstr>
      <vt:lpstr>Intangible Assets – Franchises and Licenses</vt:lpstr>
      <vt:lpstr>Intangible Assets – Goodwill</vt:lpstr>
      <vt:lpstr>Intangible Assets – Goodwill (cont’d)</vt:lpstr>
      <vt:lpstr>Book value vs. Fair value</vt:lpstr>
      <vt:lpstr>Intangible Assets – Goodwill (cont’d)</vt:lpstr>
      <vt:lpstr>Research and Development (R&amp;D) Costs</vt:lpstr>
      <vt:lpstr>Research and Development (R&amp;D) Costs</vt:lpstr>
      <vt:lpstr>Statement Presentation </vt:lpstr>
      <vt:lpstr>Analysis</vt:lpstr>
      <vt:lpstr>Analysis - Exercise</vt:lpstr>
      <vt:lpstr>Glossary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Shijie Yang</dc:creator>
  <cp:lastModifiedBy>Yi Cao</cp:lastModifiedBy>
  <cp:revision>1296</cp:revision>
  <dcterms:created xsi:type="dcterms:W3CDTF">2018-08-12T11:43:56Z</dcterms:created>
  <dcterms:modified xsi:type="dcterms:W3CDTF">2021-03-14T08:10:17Z</dcterms:modified>
</cp:coreProperties>
</file>